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8"/>
  </p:notesMasterIdLst>
  <p:handoutMasterIdLst>
    <p:handoutMasterId r:id="rId29"/>
  </p:handoutMasterIdLst>
  <p:sldIdLst>
    <p:sldId id="258" r:id="rId2"/>
    <p:sldId id="292" r:id="rId3"/>
    <p:sldId id="257" r:id="rId4"/>
    <p:sldId id="296" r:id="rId5"/>
    <p:sldId id="297" r:id="rId6"/>
    <p:sldId id="260" r:id="rId7"/>
    <p:sldId id="259" r:id="rId8"/>
    <p:sldId id="293" r:id="rId9"/>
    <p:sldId id="295" r:id="rId10"/>
    <p:sldId id="261" r:id="rId11"/>
    <p:sldId id="298" r:id="rId12"/>
    <p:sldId id="283" r:id="rId13"/>
    <p:sldId id="274" r:id="rId14"/>
    <p:sldId id="269" r:id="rId15"/>
    <p:sldId id="263" r:id="rId16"/>
    <p:sldId id="275" r:id="rId17"/>
    <p:sldId id="264" r:id="rId18"/>
    <p:sldId id="276" r:id="rId19"/>
    <p:sldId id="294" r:id="rId20"/>
    <p:sldId id="284" r:id="rId21"/>
    <p:sldId id="266" r:id="rId22"/>
    <p:sldId id="268" r:id="rId23"/>
    <p:sldId id="299" r:id="rId24"/>
    <p:sldId id="277" r:id="rId25"/>
    <p:sldId id="270" r:id="rId26"/>
    <p:sldId id="300"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IBM Plex Mono" panose="020B0509050203000203" pitchFamily="49" charset="0"/>
      <p:regular r:id="rId35"/>
      <p:bold r:id="rId36"/>
      <p:italic r:id="rId37"/>
      <p:boldItalic r:id="rId38"/>
    </p:embeddedFont>
    <p:embeddedFont>
      <p:font typeface="Wingdings 2" panose="05020102010507070707" pitchFamily="18" charset="2"/>
      <p:regular r:id="rId39"/>
    </p:embeddedFont>
    <p:embeddedFont>
      <p:font typeface="等线" panose="02010600030101010101" pitchFamily="2" charset="-122"/>
      <p:regular r:id="rId40"/>
      <p:bold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E0E0"/>
    <a:srgbClr val="F0F0F0"/>
    <a:srgbClr val="A5A5A5"/>
    <a:srgbClr val="FFFFCC"/>
    <a:srgbClr val="59BDFF"/>
    <a:srgbClr val="767171"/>
    <a:srgbClr val="FFA854"/>
    <a:srgbClr val="54FF54"/>
    <a:srgbClr val="FF0000"/>
    <a:srgbClr val="FF5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223230-CCA4-440E-BAA5-9F6D9DA3C862}" v="28" dt="2023-04-20T06:12:45.206"/>
    <p1510:client id="{D64C48E0-8749-42C5-9092-37D62B869F20}" v="98" dt="2023-04-22T19:31:30.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showGuides="1">
      <p:cViewPr varScale="1">
        <p:scale>
          <a:sx n="66" d="100"/>
          <a:sy n="66" d="100"/>
        </p:scale>
        <p:origin x="0" y="0"/>
      </p:cViewPr>
      <p:guideLst/>
    </p:cSldViewPr>
  </p:slide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Yuetian" userId="e44933de-1b6f-461e-89f7-4f9263021b41" providerId="ADAL" clId="{4B56B637-21F8-455F-A67E-17336E6A92AE}"/>
    <pc:docChg chg="undo custSel addSld delSld modSld">
      <pc:chgData name="Chen, Yuetian" userId="e44933de-1b6f-461e-89f7-4f9263021b41" providerId="ADAL" clId="{4B56B637-21F8-455F-A67E-17336E6A92AE}" dt="2023-04-19T16:20:59.888" v="6" actId="20577"/>
      <pc:docMkLst>
        <pc:docMk/>
      </pc:docMkLst>
      <pc:sldChg chg="add">
        <pc:chgData name="Chen, Yuetian" userId="e44933de-1b6f-461e-89f7-4f9263021b41" providerId="ADAL" clId="{4B56B637-21F8-455F-A67E-17336E6A92AE}" dt="2023-04-19T16:20:24.872" v="1"/>
        <pc:sldMkLst>
          <pc:docMk/>
          <pc:sldMk cId="0" sldId="257"/>
        </pc:sldMkLst>
      </pc:sldChg>
      <pc:sldChg chg="add del mod modShow">
        <pc:chgData name="Chen, Yuetian" userId="e44933de-1b6f-461e-89f7-4f9263021b41" providerId="ADAL" clId="{4B56B637-21F8-455F-A67E-17336E6A92AE}" dt="2023-04-19T16:20:35.076" v="4" actId="729"/>
        <pc:sldMkLst>
          <pc:docMk/>
          <pc:sldMk cId="1376619924" sldId="259"/>
        </pc:sldMkLst>
      </pc:sldChg>
      <pc:sldChg chg="mod modShow">
        <pc:chgData name="Chen, Yuetian" userId="e44933de-1b6f-461e-89f7-4f9263021b41" providerId="ADAL" clId="{4B56B637-21F8-455F-A67E-17336E6A92AE}" dt="2023-04-19T15:50:22.006" v="0" actId="729"/>
        <pc:sldMkLst>
          <pc:docMk/>
          <pc:sldMk cId="2380292515" sldId="292"/>
        </pc:sldMkLst>
      </pc:sldChg>
      <pc:sldChg chg="modSp add mod">
        <pc:chgData name="Chen, Yuetian" userId="e44933de-1b6f-461e-89f7-4f9263021b41" providerId="ADAL" clId="{4B56B637-21F8-455F-A67E-17336E6A92AE}" dt="2023-04-19T16:20:59.888" v="6" actId="20577"/>
        <pc:sldMkLst>
          <pc:docMk/>
          <pc:sldMk cId="0" sldId="296"/>
        </pc:sldMkLst>
        <pc:spChg chg="mod">
          <ac:chgData name="Chen, Yuetian" userId="e44933de-1b6f-461e-89f7-4f9263021b41" providerId="ADAL" clId="{4B56B637-21F8-455F-A67E-17336E6A92AE}" dt="2023-04-19T16:20:59.888" v="6" actId="20577"/>
          <ac:spMkLst>
            <pc:docMk/>
            <pc:sldMk cId="0" sldId="296"/>
            <ac:spMk id="603" creationId="{00000000-0000-0000-0000-000000000000}"/>
          </ac:spMkLst>
        </pc:spChg>
      </pc:sldChg>
      <pc:sldChg chg="add">
        <pc:chgData name="Chen, Yuetian" userId="e44933de-1b6f-461e-89f7-4f9263021b41" providerId="ADAL" clId="{4B56B637-21F8-455F-A67E-17336E6A92AE}" dt="2023-04-19T16:20:24.872" v="1"/>
        <pc:sldMkLst>
          <pc:docMk/>
          <pc:sldMk cId="0" sldId="297"/>
        </pc:sldMkLst>
      </pc:sldChg>
    </pc:docChg>
  </pc:docChgLst>
  <pc:docChgLst>
    <pc:chgData name="Chen, Yuetian" userId="e44933de-1b6f-461e-89f7-4f9263021b41" providerId="ADAL" clId="{A2223230-CCA4-440E-BAA5-9F6D9DA3C862}"/>
    <pc:docChg chg="undo custSel addSld delSld modSld sldOrd">
      <pc:chgData name="Chen, Yuetian" userId="e44933de-1b6f-461e-89f7-4f9263021b41" providerId="ADAL" clId="{A2223230-CCA4-440E-BAA5-9F6D9DA3C862}" dt="2023-04-20T06:16:45.273" v="283"/>
      <pc:docMkLst>
        <pc:docMk/>
      </pc:docMkLst>
      <pc:sldChg chg="modSp mod modNotesTx">
        <pc:chgData name="Chen, Yuetian" userId="e44933de-1b6f-461e-89f7-4f9263021b41" providerId="ADAL" clId="{A2223230-CCA4-440E-BAA5-9F6D9DA3C862}" dt="2023-04-20T06:14:08.148" v="268" actId="20577"/>
        <pc:sldMkLst>
          <pc:docMk/>
          <pc:sldMk cId="0" sldId="257"/>
        </pc:sldMkLst>
        <pc:spChg chg="mod">
          <ac:chgData name="Chen, Yuetian" userId="e44933de-1b6f-461e-89f7-4f9263021b41" providerId="ADAL" clId="{A2223230-CCA4-440E-BAA5-9F6D9DA3C862}" dt="2023-04-20T05:54:37.106" v="25" actId="313"/>
          <ac:spMkLst>
            <pc:docMk/>
            <pc:sldMk cId="0" sldId="257"/>
            <ac:spMk id="592" creationId="{00000000-0000-0000-0000-000000000000}"/>
          </ac:spMkLst>
        </pc:spChg>
      </pc:sldChg>
      <pc:sldChg chg="modNotesTx">
        <pc:chgData name="Chen, Yuetian" userId="e44933de-1b6f-461e-89f7-4f9263021b41" providerId="ADAL" clId="{A2223230-CCA4-440E-BAA5-9F6D9DA3C862}" dt="2023-04-20T06:15:03.091" v="269"/>
        <pc:sldMkLst>
          <pc:docMk/>
          <pc:sldMk cId="283474130" sldId="258"/>
        </pc:sldMkLst>
      </pc:sldChg>
      <pc:sldChg chg="add">
        <pc:chgData name="Chen, Yuetian" userId="e44933de-1b6f-461e-89f7-4f9263021b41" providerId="ADAL" clId="{A2223230-CCA4-440E-BAA5-9F6D9DA3C862}" dt="2023-04-20T05:55:30.132" v="46"/>
        <pc:sldMkLst>
          <pc:docMk/>
          <pc:sldMk cId="0" sldId="260"/>
        </pc:sldMkLst>
      </pc:sldChg>
      <pc:sldChg chg="addSp delSp modSp add mod modNotesTx">
        <pc:chgData name="Chen, Yuetian" userId="e44933de-1b6f-461e-89f7-4f9263021b41" providerId="ADAL" clId="{A2223230-CCA4-440E-BAA5-9F6D9DA3C862}" dt="2023-04-20T06:15:47.583" v="272"/>
        <pc:sldMkLst>
          <pc:docMk/>
          <pc:sldMk cId="0" sldId="261"/>
        </pc:sldMkLst>
        <pc:spChg chg="mod">
          <ac:chgData name="Chen, Yuetian" userId="e44933de-1b6f-461e-89f7-4f9263021b41" providerId="ADAL" clId="{A2223230-CCA4-440E-BAA5-9F6D9DA3C862}" dt="2023-04-20T06:05:43.165" v="114" actId="1076"/>
          <ac:spMkLst>
            <pc:docMk/>
            <pc:sldMk cId="0" sldId="261"/>
            <ac:spMk id="715" creationId="{00000000-0000-0000-0000-000000000000}"/>
          </ac:spMkLst>
        </pc:spChg>
        <pc:graphicFrameChg chg="add del mod">
          <ac:chgData name="Chen, Yuetian" userId="e44933de-1b6f-461e-89f7-4f9263021b41" providerId="ADAL" clId="{A2223230-CCA4-440E-BAA5-9F6D9DA3C862}" dt="2023-04-20T06:01:22.916" v="92"/>
          <ac:graphicFrameMkLst>
            <pc:docMk/>
            <pc:sldMk cId="0" sldId="261"/>
            <ac:graphicFrameMk id="2" creationId="{2CA6A973-B881-7C4B-DC09-0F2B1F7B4CFD}"/>
          </ac:graphicFrameMkLst>
        </pc:graphicFrameChg>
        <pc:graphicFrameChg chg="mod modGraphic">
          <ac:chgData name="Chen, Yuetian" userId="e44933de-1b6f-461e-89f7-4f9263021b41" providerId="ADAL" clId="{A2223230-CCA4-440E-BAA5-9F6D9DA3C862}" dt="2023-04-20T06:05:07.970" v="105" actId="113"/>
          <ac:graphicFrameMkLst>
            <pc:docMk/>
            <pc:sldMk cId="0" sldId="261"/>
            <ac:graphicFrameMk id="716" creationId="{00000000-0000-0000-0000-000000000000}"/>
          </ac:graphicFrameMkLst>
        </pc:graphicFrameChg>
        <pc:graphicFrameChg chg="modGraphic">
          <ac:chgData name="Chen, Yuetian" userId="e44933de-1b6f-461e-89f7-4f9263021b41" providerId="ADAL" clId="{A2223230-CCA4-440E-BAA5-9F6D9DA3C862}" dt="2023-04-20T06:05:35.426" v="110" actId="207"/>
          <ac:graphicFrameMkLst>
            <pc:docMk/>
            <pc:sldMk cId="0" sldId="261"/>
            <ac:graphicFrameMk id="718" creationId="{00000000-0000-0000-0000-000000000000}"/>
          </ac:graphicFrameMkLst>
        </pc:graphicFrameChg>
        <pc:picChg chg="add del mod">
          <ac:chgData name="Chen, Yuetian" userId="e44933de-1b6f-461e-89f7-4f9263021b41" providerId="ADAL" clId="{A2223230-CCA4-440E-BAA5-9F6D9DA3C862}" dt="2023-04-20T06:05:36.970" v="111" actId="478"/>
          <ac:picMkLst>
            <pc:docMk/>
            <pc:sldMk cId="0" sldId="261"/>
            <ac:picMk id="3" creationId="{46EC3E4D-97BB-884D-1ACD-FDF587296CD7}"/>
          </ac:picMkLst>
        </pc:picChg>
        <pc:picChg chg="mod">
          <ac:chgData name="Chen, Yuetian" userId="e44933de-1b6f-461e-89f7-4f9263021b41" providerId="ADAL" clId="{A2223230-CCA4-440E-BAA5-9F6D9DA3C862}" dt="2023-04-20T06:05:41.838" v="112" actId="1076"/>
          <ac:picMkLst>
            <pc:docMk/>
            <pc:sldMk cId="0" sldId="261"/>
            <ac:picMk id="714" creationId="{00000000-0000-0000-0000-000000000000}"/>
          </ac:picMkLst>
        </pc:picChg>
      </pc:sldChg>
      <pc:sldChg chg="modSp add mod modNotesTx">
        <pc:chgData name="Chen, Yuetian" userId="e44933de-1b6f-461e-89f7-4f9263021b41" providerId="ADAL" clId="{A2223230-CCA4-440E-BAA5-9F6D9DA3C862}" dt="2023-04-20T06:16:27.429" v="281"/>
        <pc:sldMkLst>
          <pc:docMk/>
          <pc:sldMk cId="0" sldId="263"/>
        </pc:sldMkLst>
        <pc:cxnChg chg="mod">
          <ac:chgData name="Chen, Yuetian" userId="e44933de-1b6f-461e-89f7-4f9263021b41" providerId="ADAL" clId="{A2223230-CCA4-440E-BAA5-9F6D9DA3C862}" dt="2023-04-20T06:06:44.236" v="117" actId="1582"/>
          <ac:cxnSpMkLst>
            <pc:docMk/>
            <pc:sldMk cId="0" sldId="263"/>
            <ac:cxnSpMk id="772"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74"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77"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78"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781"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819" creationId="{00000000-0000-0000-0000-000000000000}"/>
          </ac:cxnSpMkLst>
        </pc:cxnChg>
        <pc:cxnChg chg="mod">
          <ac:chgData name="Chen, Yuetian" userId="e44933de-1b6f-461e-89f7-4f9263021b41" providerId="ADAL" clId="{A2223230-CCA4-440E-BAA5-9F6D9DA3C862}" dt="2023-04-20T06:06:44.236" v="117" actId="1582"/>
          <ac:cxnSpMkLst>
            <pc:docMk/>
            <pc:sldMk cId="0" sldId="263"/>
            <ac:cxnSpMk id="820" creationId="{00000000-0000-0000-0000-000000000000}"/>
          </ac:cxnSpMkLst>
        </pc:cxnChg>
      </pc:sldChg>
      <pc:sldChg chg="modSp add mod modNotesTx">
        <pc:chgData name="Chen, Yuetian" userId="e44933de-1b6f-461e-89f7-4f9263021b41" providerId="ADAL" clId="{A2223230-CCA4-440E-BAA5-9F6D9DA3C862}" dt="2023-04-20T06:16:35.695" v="282"/>
        <pc:sldMkLst>
          <pc:docMk/>
          <pc:sldMk cId="0" sldId="264"/>
        </pc:sldMkLst>
        <pc:spChg chg="mod">
          <ac:chgData name="Chen, Yuetian" userId="e44933de-1b6f-461e-89f7-4f9263021b41" providerId="ADAL" clId="{A2223230-CCA4-440E-BAA5-9F6D9DA3C862}" dt="2023-04-20T06:08:04.132" v="147" actId="20577"/>
          <ac:spMkLst>
            <pc:docMk/>
            <pc:sldMk cId="0" sldId="264"/>
            <ac:spMk id="830"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1"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2"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3"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4" creationId="{00000000-0000-0000-0000-000000000000}"/>
          </ac:spMkLst>
        </pc:spChg>
        <pc:spChg chg="mod">
          <ac:chgData name="Chen, Yuetian" userId="e44933de-1b6f-461e-89f7-4f9263021b41" providerId="ADAL" clId="{A2223230-CCA4-440E-BAA5-9F6D9DA3C862}" dt="2023-04-20T06:08:12.284" v="170" actId="1036"/>
          <ac:spMkLst>
            <pc:docMk/>
            <pc:sldMk cId="0" sldId="264"/>
            <ac:spMk id="835" creationId="{00000000-0000-0000-0000-000000000000}"/>
          </ac:spMkLst>
        </pc:spChg>
        <pc:cxnChg chg="mod">
          <ac:chgData name="Chen, Yuetian" userId="e44933de-1b6f-461e-89f7-4f9263021b41" providerId="ADAL" clId="{A2223230-CCA4-440E-BAA5-9F6D9DA3C862}" dt="2023-04-20T06:08:12.284" v="170" actId="1036"/>
          <ac:cxnSpMkLst>
            <pc:docMk/>
            <pc:sldMk cId="0" sldId="264"/>
            <ac:cxnSpMk id="836" creationId="{00000000-0000-0000-0000-000000000000}"/>
          </ac:cxnSpMkLst>
        </pc:cxnChg>
        <pc:cxnChg chg="mod">
          <ac:chgData name="Chen, Yuetian" userId="e44933de-1b6f-461e-89f7-4f9263021b41" providerId="ADAL" clId="{A2223230-CCA4-440E-BAA5-9F6D9DA3C862}" dt="2023-04-20T06:08:12.284" v="170" actId="1036"/>
          <ac:cxnSpMkLst>
            <pc:docMk/>
            <pc:sldMk cId="0" sldId="264"/>
            <ac:cxnSpMk id="837" creationId="{00000000-0000-0000-0000-000000000000}"/>
          </ac:cxnSpMkLst>
        </pc:cxnChg>
        <pc:cxnChg chg="mod">
          <ac:chgData name="Chen, Yuetian" userId="e44933de-1b6f-461e-89f7-4f9263021b41" providerId="ADAL" clId="{A2223230-CCA4-440E-BAA5-9F6D9DA3C862}" dt="2023-04-20T06:08:12.284" v="170" actId="1036"/>
          <ac:cxnSpMkLst>
            <pc:docMk/>
            <pc:sldMk cId="0" sldId="264"/>
            <ac:cxnSpMk id="838" creationId="{00000000-0000-0000-0000-000000000000}"/>
          </ac:cxnSpMkLst>
        </pc:cxnChg>
        <pc:cxnChg chg="mod">
          <ac:chgData name="Chen, Yuetian" userId="e44933de-1b6f-461e-89f7-4f9263021b41" providerId="ADAL" clId="{A2223230-CCA4-440E-BAA5-9F6D9DA3C862}" dt="2023-04-20T06:08:12.284" v="170" actId="1036"/>
          <ac:cxnSpMkLst>
            <pc:docMk/>
            <pc:sldMk cId="0" sldId="264"/>
            <ac:cxnSpMk id="839" creationId="{00000000-0000-0000-0000-000000000000}"/>
          </ac:cxnSpMkLst>
        </pc:cxnChg>
      </pc:sldChg>
      <pc:sldChg chg="add modNotesTx">
        <pc:chgData name="Chen, Yuetian" userId="e44933de-1b6f-461e-89f7-4f9263021b41" providerId="ADAL" clId="{A2223230-CCA4-440E-BAA5-9F6D9DA3C862}" dt="2023-04-20T06:16:45.273" v="283"/>
        <pc:sldMkLst>
          <pc:docMk/>
          <pc:sldMk cId="0" sldId="266"/>
        </pc:sldMkLst>
      </pc:sldChg>
      <pc:sldChg chg="addSp delSp modSp add mod">
        <pc:chgData name="Chen, Yuetian" userId="e44933de-1b6f-461e-89f7-4f9263021b41" providerId="ADAL" clId="{A2223230-CCA4-440E-BAA5-9F6D9DA3C862}" dt="2023-04-20T06:12:53.454" v="261" actId="1076"/>
        <pc:sldMkLst>
          <pc:docMk/>
          <pc:sldMk cId="0" sldId="268"/>
        </pc:sldMkLst>
        <pc:graphicFrameChg chg="add del mod modGraphic">
          <ac:chgData name="Chen, Yuetian" userId="e44933de-1b6f-461e-89f7-4f9263021b41" providerId="ADAL" clId="{A2223230-CCA4-440E-BAA5-9F6D9DA3C862}" dt="2023-04-20T06:12:29.756" v="257" actId="478"/>
          <ac:graphicFrameMkLst>
            <pc:docMk/>
            <pc:sldMk cId="0" sldId="268"/>
            <ac:graphicFrameMk id="2" creationId="{EFFF7359-196D-818D-5553-30791EBBC064}"/>
          </ac:graphicFrameMkLst>
        </pc:graphicFrameChg>
        <pc:graphicFrameChg chg="add mod modGraphic">
          <ac:chgData name="Chen, Yuetian" userId="e44933de-1b6f-461e-89f7-4f9263021b41" providerId="ADAL" clId="{A2223230-CCA4-440E-BAA5-9F6D9DA3C862}" dt="2023-04-20T06:12:36.446" v="258" actId="1076"/>
          <ac:graphicFrameMkLst>
            <pc:docMk/>
            <pc:sldMk cId="0" sldId="268"/>
            <ac:graphicFrameMk id="3" creationId="{9E10EDB1-4CC3-CA0D-8DA4-94CC634F5CE2}"/>
          </ac:graphicFrameMkLst>
        </pc:graphicFrameChg>
        <pc:graphicFrameChg chg="add mod">
          <ac:chgData name="Chen, Yuetian" userId="e44933de-1b6f-461e-89f7-4f9263021b41" providerId="ADAL" clId="{A2223230-CCA4-440E-BAA5-9F6D9DA3C862}" dt="2023-04-20T06:12:53.454" v="261" actId="1076"/>
          <ac:graphicFrameMkLst>
            <pc:docMk/>
            <pc:sldMk cId="0" sldId="268"/>
            <ac:graphicFrameMk id="4" creationId="{2A2D60DA-3C4E-3E49-6313-01E67B6CBC86}"/>
          </ac:graphicFrameMkLst>
        </pc:graphicFrameChg>
      </pc:sldChg>
      <pc:sldChg chg="mod modShow">
        <pc:chgData name="Chen, Yuetian" userId="e44933de-1b6f-461e-89f7-4f9263021b41" providerId="ADAL" clId="{A2223230-CCA4-440E-BAA5-9F6D9DA3C862}" dt="2023-04-20T06:06:13.096" v="115" actId="729"/>
        <pc:sldMkLst>
          <pc:docMk/>
          <pc:sldMk cId="993627989" sldId="269"/>
        </pc:sldMkLst>
      </pc:sldChg>
      <pc:sldChg chg="mod modShow">
        <pc:chgData name="Chen, Yuetian" userId="e44933de-1b6f-461e-89f7-4f9263021b41" providerId="ADAL" clId="{A2223230-CCA4-440E-BAA5-9F6D9DA3C862}" dt="2023-04-20T06:00:23.020" v="63" actId="729"/>
        <pc:sldMkLst>
          <pc:docMk/>
          <pc:sldMk cId="3874638253" sldId="274"/>
        </pc:sldMkLst>
      </pc:sldChg>
      <pc:sldChg chg="mod modShow">
        <pc:chgData name="Chen, Yuetian" userId="e44933de-1b6f-461e-89f7-4f9263021b41" providerId="ADAL" clId="{A2223230-CCA4-440E-BAA5-9F6D9DA3C862}" dt="2023-04-20T06:07:27.467" v="119" actId="729"/>
        <pc:sldMkLst>
          <pc:docMk/>
          <pc:sldMk cId="2077322395" sldId="275"/>
        </pc:sldMkLst>
      </pc:sldChg>
      <pc:sldChg chg="mod modShow">
        <pc:chgData name="Chen, Yuetian" userId="e44933de-1b6f-461e-89f7-4f9263021b41" providerId="ADAL" clId="{A2223230-CCA4-440E-BAA5-9F6D9DA3C862}" dt="2023-04-20T06:08:43.118" v="171" actId="729"/>
        <pc:sldMkLst>
          <pc:docMk/>
          <pc:sldMk cId="3877329740" sldId="276"/>
        </pc:sldMkLst>
      </pc:sldChg>
      <pc:sldChg chg="mod modShow">
        <pc:chgData name="Chen, Yuetian" userId="e44933de-1b6f-461e-89f7-4f9263021b41" providerId="ADAL" clId="{A2223230-CCA4-440E-BAA5-9F6D9DA3C862}" dt="2023-04-20T06:09:18.391" v="176" actId="729"/>
        <pc:sldMkLst>
          <pc:docMk/>
          <pc:sldMk cId="1570544212" sldId="277"/>
        </pc:sldMkLst>
      </pc:sldChg>
      <pc:sldChg chg="mod modShow">
        <pc:chgData name="Chen, Yuetian" userId="e44933de-1b6f-461e-89f7-4f9263021b41" providerId="ADAL" clId="{A2223230-CCA4-440E-BAA5-9F6D9DA3C862}" dt="2023-04-20T05:59:57.279" v="62" actId="729"/>
        <pc:sldMkLst>
          <pc:docMk/>
          <pc:sldMk cId="3214796758" sldId="283"/>
        </pc:sldMkLst>
      </pc:sldChg>
      <pc:sldChg chg="mod modShow">
        <pc:chgData name="Chen, Yuetian" userId="e44933de-1b6f-461e-89f7-4f9263021b41" providerId="ADAL" clId="{A2223230-CCA4-440E-BAA5-9F6D9DA3C862}" dt="2023-04-20T06:08:52.487" v="172" actId="729"/>
        <pc:sldMkLst>
          <pc:docMk/>
          <pc:sldMk cId="3091564596" sldId="284"/>
        </pc:sldMkLst>
      </pc:sldChg>
      <pc:sldChg chg="del">
        <pc:chgData name="Chen, Yuetian" userId="e44933de-1b6f-461e-89f7-4f9263021b41" providerId="ADAL" clId="{A2223230-CCA4-440E-BAA5-9F6D9DA3C862}" dt="2023-04-20T06:07:14.537" v="118" actId="2696"/>
        <pc:sldMkLst>
          <pc:docMk/>
          <pc:sldMk cId="2918848690" sldId="285"/>
        </pc:sldMkLst>
      </pc:sldChg>
      <pc:sldChg chg="mod modShow">
        <pc:chgData name="Chen, Yuetian" userId="e44933de-1b6f-461e-89f7-4f9263021b41" providerId="ADAL" clId="{A2223230-CCA4-440E-BAA5-9F6D9DA3C862}" dt="2023-04-20T05:56:15.309" v="47" actId="729"/>
        <pc:sldMkLst>
          <pc:docMk/>
          <pc:sldMk cId="3372215175" sldId="295"/>
        </pc:sldMkLst>
      </pc:sldChg>
      <pc:sldChg chg="modSp mod">
        <pc:chgData name="Chen, Yuetian" userId="e44933de-1b6f-461e-89f7-4f9263021b41" providerId="ADAL" clId="{A2223230-CCA4-440E-BAA5-9F6D9DA3C862}" dt="2023-04-20T05:54:56.202" v="37"/>
        <pc:sldMkLst>
          <pc:docMk/>
          <pc:sldMk cId="0" sldId="296"/>
        </pc:sldMkLst>
        <pc:spChg chg="mod">
          <ac:chgData name="Chen, Yuetian" userId="e44933de-1b6f-461e-89f7-4f9263021b41" providerId="ADAL" clId="{A2223230-CCA4-440E-BAA5-9F6D9DA3C862}" dt="2023-04-20T05:54:56.202" v="37"/>
          <ac:spMkLst>
            <pc:docMk/>
            <pc:sldMk cId="0" sldId="296"/>
            <ac:spMk id="603" creationId="{00000000-0000-0000-0000-000000000000}"/>
          </ac:spMkLst>
        </pc:spChg>
      </pc:sldChg>
      <pc:sldChg chg="modSp mod modNotesTx">
        <pc:chgData name="Chen, Yuetian" userId="e44933de-1b6f-461e-89f7-4f9263021b41" providerId="ADAL" clId="{A2223230-CCA4-440E-BAA5-9F6D9DA3C862}" dt="2023-04-20T06:15:11.905" v="271"/>
        <pc:sldMkLst>
          <pc:docMk/>
          <pc:sldMk cId="0" sldId="297"/>
        </pc:sldMkLst>
        <pc:spChg chg="mod">
          <ac:chgData name="Chen, Yuetian" userId="e44933de-1b6f-461e-89f7-4f9263021b41" providerId="ADAL" clId="{A2223230-CCA4-440E-BAA5-9F6D9DA3C862}" dt="2023-04-20T05:55:08.457" v="45"/>
          <ac:spMkLst>
            <pc:docMk/>
            <pc:sldMk cId="0" sldId="297"/>
            <ac:spMk id="612" creationId="{00000000-0000-0000-0000-000000000000}"/>
          </ac:spMkLst>
        </pc:spChg>
      </pc:sldChg>
      <pc:sldChg chg="modSp add mod modNotesTx">
        <pc:chgData name="Chen, Yuetian" userId="e44933de-1b6f-461e-89f7-4f9263021b41" providerId="ADAL" clId="{A2223230-CCA4-440E-BAA5-9F6D9DA3C862}" dt="2023-04-20T06:16:16.496" v="280"/>
        <pc:sldMkLst>
          <pc:docMk/>
          <pc:sldMk cId="2324527577" sldId="298"/>
        </pc:sldMkLst>
        <pc:spChg chg="mod">
          <ac:chgData name="Chen, Yuetian" userId="e44933de-1b6f-461e-89f7-4f9263021b41" providerId="ADAL" clId="{A2223230-CCA4-440E-BAA5-9F6D9DA3C862}" dt="2023-04-20T05:59:27.186" v="57" actId="403"/>
          <ac:spMkLst>
            <pc:docMk/>
            <pc:sldMk cId="2324527577" sldId="298"/>
            <ac:spMk id="12" creationId="{3DF31A2C-D030-BED1-DBC6-33655442348C}"/>
          </ac:spMkLst>
        </pc:spChg>
        <pc:spChg chg="mod">
          <ac:chgData name="Chen, Yuetian" userId="e44933de-1b6f-461e-89f7-4f9263021b41" providerId="ADAL" clId="{A2223230-CCA4-440E-BAA5-9F6D9DA3C862}" dt="2023-04-20T05:59:27.186" v="57" actId="403"/>
          <ac:spMkLst>
            <pc:docMk/>
            <pc:sldMk cId="2324527577" sldId="298"/>
            <ac:spMk id="13" creationId="{27A5799D-718C-A516-BE39-1B54ECEE6B51}"/>
          </ac:spMkLst>
        </pc:spChg>
        <pc:spChg chg="mod">
          <ac:chgData name="Chen, Yuetian" userId="e44933de-1b6f-461e-89f7-4f9263021b41" providerId="ADAL" clId="{A2223230-CCA4-440E-BAA5-9F6D9DA3C862}" dt="2023-04-20T05:59:35.191" v="61" actId="404"/>
          <ac:spMkLst>
            <pc:docMk/>
            <pc:sldMk cId="2324527577" sldId="298"/>
            <ac:spMk id="52" creationId="{1E9C16DF-E12B-6EC1-B3EB-46185A270735}"/>
          </ac:spMkLst>
        </pc:spChg>
        <pc:cxnChg chg="mod">
          <ac:chgData name="Chen, Yuetian" userId="e44933de-1b6f-461e-89f7-4f9263021b41" providerId="ADAL" clId="{A2223230-CCA4-440E-BAA5-9F6D9DA3C862}" dt="2023-04-20T05:59:27.186" v="57" actId="403"/>
          <ac:cxnSpMkLst>
            <pc:docMk/>
            <pc:sldMk cId="2324527577" sldId="298"/>
            <ac:cxnSpMk id="63" creationId="{2AA61CA6-3BBF-93E4-1CFA-CCB9408AF25C}"/>
          </ac:cxnSpMkLst>
        </pc:cxnChg>
      </pc:sldChg>
      <pc:sldChg chg="modSp add del mod">
        <pc:chgData name="Chen, Yuetian" userId="e44933de-1b6f-461e-89f7-4f9263021b41" providerId="ADAL" clId="{A2223230-CCA4-440E-BAA5-9F6D9DA3C862}" dt="2023-04-20T06:11:17.297" v="242"/>
        <pc:sldMkLst>
          <pc:docMk/>
          <pc:sldMk cId="0" sldId="299"/>
        </pc:sldMkLst>
        <pc:spChg chg="mod">
          <ac:chgData name="Chen, Yuetian" userId="e44933de-1b6f-461e-89f7-4f9263021b41" providerId="ADAL" clId="{A2223230-CCA4-440E-BAA5-9F6D9DA3C862}" dt="2023-04-20T06:11:17.297" v="242"/>
          <ac:spMkLst>
            <pc:docMk/>
            <pc:sldMk cId="0" sldId="299"/>
            <ac:spMk id="954" creationId="{00000000-0000-0000-0000-000000000000}"/>
          </ac:spMkLst>
        </pc:spChg>
      </pc:sldChg>
      <pc:sldChg chg="addSp delSp modSp add mod ord">
        <pc:chgData name="Chen, Yuetian" userId="e44933de-1b6f-461e-89f7-4f9263021b41" providerId="ADAL" clId="{A2223230-CCA4-440E-BAA5-9F6D9DA3C862}" dt="2023-04-20T06:10:55.352" v="223" actId="1076"/>
        <pc:sldMkLst>
          <pc:docMk/>
          <pc:sldMk cId="0" sldId="300"/>
        </pc:sldMkLst>
        <pc:spChg chg="add mod">
          <ac:chgData name="Chen, Yuetian" userId="e44933de-1b6f-461e-89f7-4f9263021b41" providerId="ADAL" clId="{A2223230-CCA4-440E-BAA5-9F6D9DA3C862}" dt="2023-04-20T06:10:55.352" v="223" actId="1076"/>
          <ac:spMkLst>
            <pc:docMk/>
            <pc:sldMk cId="0" sldId="300"/>
            <ac:spMk id="3" creationId="{C04B9D50-5890-268A-FA21-D7A9E480D789}"/>
          </ac:spMkLst>
        </pc:spChg>
        <pc:spChg chg="del mod">
          <ac:chgData name="Chen, Yuetian" userId="e44933de-1b6f-461e-89f7-4f9263021b41" providerId="ADAL" clId="{A2223230-CCA4-440E-BAA5-9F6D9DA3C862}" dt="2023-04-20T06:10:33.856" v="217" actId="478"/>
          <ac:spMkLst>
            <pc:docMk/>
            <pc:sldMk cId="0" sldId="300"/>
            <ac:spMk id="1081" creationId="{00000000-0000-0000-0000-000000000000}"/>
          </ac:spMkLst>
        </pc:spChg>
      </pc:sldChg>
    </pc:docChg>
  </pc:docChgLst>
  <pc:docChgLst>
    <pc:chgData name="Capuzzo, Brendan" userId="0806262f-2404-4b29-b1d1-2b7e3dfa3970" providerId="ADAL" clId="{D64C48E0-8749-42C5-9092-37D62B869F20}"/>
    <pc:docChg chg="custSel modSld">
      <pc:chgData name="Capuzzo, Brendan" userId="0806262f-2404-4b29-b1d1-2b7e3dfa3970" providerId="ADAL" clId="{D64C48E0-8749-42C5-9092-37D62B869F20}" dt="2023-04-22T19:31:30.748" v="97" actId="313"/>
      <pc:docMkLst>
        <pc:docMk/>
      </pc:docMkLst>
      <pc:sldChg chg="modNotesTx">
        <pc:chgData name="Capuzzo, Brendan" userId="0806262f-2404-4b29-b1d1-2b7e3dfa3970" providerId="ADAL" clId="{D64C48E0-8749-42C5-9092-37D62B869F20}" dt="2023-04-22T19:11:19.746" v="21" actId="20577"/>
        <pc:sldMkLst>
          <pc:docMk/>
          <pc:sldMk cId="0" sldId="257"/>
        </pc:sldMkLst>
      </pc:sldChg>
      <pc:sldChg chg="modNotesTx">
        <pc:chgData name="Capuzzo, Brendan" userId="0806262f-2404-4b29-b1d1-2b7e3dfa3970" providerId="ADAL" clId="{D64C48E0-8749-42C5-9092-37D62B869F20}" dt="2023-04-22T19:12:03.538" v="64" actId="20577"/>
        <pc:sldMkLst>
          <pc:docMk/>
          <pc:sldMk cId="0" sldId="268"/>
        </pc:sldMkLst>
      </pc:sldChg>
      <pc:sldChg chg="modNotesTx">
        <pc:chgData name="Capuzzo, Brendan" userId="0806262f-2404-4b29-b1d1-2b7e3dfa3970" providerId="ADAL" clId="{D64C48E0-8749-42C5-9092-37D62B869F20}" dt="2023-04-22T19:11:53.379" v="46" actId="20577"/>
        <pc:sldMkLst>
          <pc:docMk/>
          <pc:sldMk cId="4248954754" sldId="294"/>
        </pc:sldMkLst>
      </pc:sldChg>
      <pc:sldChg chg="modSp mod modNotesTx">
        <pc:chgData name="Capuzzo, Brendan" userId="0806262f-2404-4b29-b1d1-2b7e3dfa3970" providerId="ADAL" clId="{D64C48E0-8749-42C5-9092-37D62B869F20}" dt="2023-04-22T19:31:30.748" v="97" actId="313"/>
        <pc:sldMkLst>
          <pc:docMk/>
          <pc:sldMk cId="0" sldId="296"/>
        </pc:sldMkLst>
        <pc:spChg chg="mod">
          <ac:chgData name="Capuzzo, Brendan" userId="0806262f-2404-4b29-b1d1-2b7e3dfa3970" providerId="ADAL" clId="{D64C48E0-8749-42C5-9092-37D62B869F20}" dt="2023-04-22T19:31:30.748" v="97" actId="313"/>
          <ac:spMkLst>
            <pc:docMk/>
            <pc:sldMk cId="0" sldId="296"/>
            <ac:spMk id="603" creationId="{00000000-0000-0000-0000-000000000000}"/>
          </ac:spMkLst>
        </pc:spChg>
      </pc:sldChg>
      <pc:sldChg chg="modSp mod modNotesTx">
        <pc:chgData name="Capuzzo, Brendan" userId="0806262f-2404-4b29-b1d1-2b7e3dfa3970" providerId="ADAL" clId="{D64C48E0-8749-42C5-9092-37D62B869F20}" dt="2023-04-22T19:30:03.439" v="96" actId="313"/>
        <pc:sldMkLst>
          <pc:docMk/>
          <pc:sldMk cId="0" sldId="299"/>
        </pc:sldMkLst>
        <pc:spChg chg="mod">
          <ac:chgData name="Capuzzo, Brendan" userId="0806262f-2404-4b29-b1d1-2b7e3dfa3970" providerId="ADAL" clId="{D64C48E0-8749-42C5-9092-37D62B869F20}" dt="2023-04-22T19:30:03.439" v="96" actId="313"/>
          <ac:spMkLst>
            <pc:docMk/>
            <pc:sldMk cId="0" sldId="299"/>
            <ac:spMk id="95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6DB7C8-186D-4AC8-ACDB-35810F55D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6B9DBBD0-4948-4717-882D-54CEB9CC40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7BEBDC-1825-4E4D-849C-7836BB36B8A5}" type="datetimeFigureOut">
              <a:rPr lang="zh-CN" altLang="en-US" smtClean="0"/>
              <a:t>2023/4/22</a:t>
            </a:fld>
            <a:endParaRPr lang="zh-CN" altLang="en-US"/>
          </a:p>
        </p:txBody>
      </p:sp>
      <p:sp>
        <p:nvSpPr>
          <p:cNvPr id="4" name="Footer Placeholder 3">
            <a:extLst>
              <a:ext uri="{FF2B5EF4-FFF2-40B4-BE49-F238E27FC236}">
                <a16:creationId xmlns:a16="http://schemas.microsoft.com/office/drawing/2014/main" id="{F02FB3C3-7F9E-A1F7-B502-2A5FC534FC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E63203E6-76B9-0519-E3FE-0BD89E455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4E585C-00E6-4BA7-A9D2-579132EAAC57}" type="slidenum">
              <a:rPr lang="zh-CN" altLang="en-US" smtClean="0"/>
              <a:t>‹#›</a:t>
            </a:fld>
            <a:endParaRPr lang="zh-CN" altLang="en-US"/>
          </a:p>
        </p:txBody>
      </p:sp>
    </p:spTree>
    <p:extLst>
      <p:ext uri="{BB962C8B-B14F-4D97-AF65-F5344CB8AC3E}">
        <p14:creationId xmlns:p14="http://schemas.microsoft.com/office/powerpoint/2010/main" val="292807471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BA511-C9DB-4F78-A85A-D043C284103E}" type="datetimeFigureOut">
              <a:rPr lang="zh-CN" altLang="en-US" smtClean="0"/>
              <a:t>2023/4/22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327C4D-D592-4D94-8C58-B08715F25A60}" type="slidenum">
              <a:rPr lang="zh-CN" altLang="en-US" smtClean="0"/>
              <a:t>‹#›</a:t>
            </a:fld>
            <a:endParaRPr lang="zh-CN" altLang="en-US"/>
          </a:p>
        </p:txBody>
      </p:sp>
    </p:spTree>
    <p:extLst>
      <p:ext uri="{BB962C8B-B14F-4D97-AF65-F5344CB8AC3E}">
        <p14:creationId xmlns:p14="http://schemas.microsoft.com/office/powerpoint/2010/main" val="2174158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Hi everyone. This is Yuetian.(And I am Bowen) Today we’d like to share with you some ideas presented in our work: “Visual Story Generation Based on Emotional and Keyword Scheme”. This project is also conducted by </a:t>
            </a:r>
            <a:r>
              <a:rPr lang="en-US" altLang="zh-CN" sz="1800" b="0" i="0" u="none" strike="noStrike" err="1">
                <a:solidFill>
                  <a:srgbClr val="000000"/>
                </a:solidFill>
                <a:effectLst/>
                <a:latin typeface="Times New Roman" panose="02020603050405020304" pitchFamily="18" charset="0"/>
              </a:rPr>
              <a:t>Ruohua</a:t>
            </a:r>
            <a:r>
              <a:rPr lang="en-US" altLang="zh-CN" sz="1800" b="0" i="0" u="none" strike="noStrike">
                <a:solidFill>
                  <a:srgbClr val="000000"/>
                </a:solidFill>
                <a:effectLst/>
                <a:latin typeface="Times New Roman" panose="02020603050405020304" pitchFamily="18" charset="0"/>
              </a:rPr>
              <a:t>, </a:t>
            </a:r>
            <a:r>
              <a:rPr lang="en-US" altLang="zh-CN" sz="1800" b="0" i="0" u="none" strike="noStrike" err="1">
                <a:solidFill>
                  <a:srgbClr val="000000"/>
                </a:solidFill>
                <a:effectLst/>
                <a:latin typeface="Times New Roman" panose="02020603050405020304" pitchFamily="18" charset="0"/>
              </a:rPr>
              <a:t>Peiru</a:t>
            </a:r>
            <a:r>
              <a:rPr lang="en-US" altLang="zh-CN" sz="1800" b="0" i="0" u="none" strike="noStrike">
                <a:solidFill>
                  <a:srgbClr val="000000"/>
                </a:solidFill>
                <a:effectLst/>
                <a:latin typeface="Times New Roman" panose="02020603050405020304" pitchFamily="18" charset="0"/>
              </a:rPr>
              <a:t> who are not with us today. And is also under the guidance of Prof. Si and affiliated with Rensselaer Polytechnic Institute.</a:t>
            </a:r>
            <a:endParaRPr lang="en-US" altLang="zh-CN" b="0">
              <a:effectLst/>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In this work, we designed an end-to-end framework that encourage interactive narrative experience based on keyword control and it also comes with automatically generated images for every stage of stories to help users to have a better understanding of story progress. As you can see from the example presented on our right, we used an example from ROCStories dataset, which we will describe in detail later. We can see that the whole story is about Ethan making potatoes. By adjusting the sentiment, our framework enables real-time </a:t>
            </a:r>
            <a:endParaRPr lang="en-US" altLang="zh-CN" b="0">
              <a:effectLst/>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plot tree expansion and effectively changes the story direction.</a:t>
            </a:r>
            <a:endParaRPr lang="en-US" altLang="zh-CN" b="0">
              <a:effectLst/>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 [work through the picture...]</a:t>
            </a:r>
            <a:endParaRPr lang="en-US" altLang="zh-CN" b="0">
              <a:effectLst/>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This is also part of the keywords we offer for modification.</a:t>
            </a:r>
            <a:endParaRPr lang="en-US" altLang="zh-CN" b="0">
              <a:effectLst/>
            </a:endParaRPr>
          </a:p>
          <a:p>
            <a:br>
              <a:rPr lang="en-US" altLang="zh-CN"/>
            </a:br>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a:t>
            </a:fld>
            <a:endParaRPr lang="zh-CN" altLang="en-US"/>
          </a:p>
        </p:txBody>
      </p:sp>
    </p:spTree>
    <p:extLst>
      <p:ext uri="{BB962C8B-B14F-4D97-AF65-F5344CB8AC3E}">
        <p14:creationId xmlns:p14="http://schemas.microsoft.com/office/powerpoint/2010/main" val="4026994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721cde4fae_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g1721cde4fae_7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And now, let's go back to the first point, where we will further start discussing the details of our implementation of the text pipeline and how to use it. Here, as we mentioned before, as a replacement for the storyline modification, we use the existing background sentences as a priori knowledge by which we can predict two pieces of information as our key elements. One is the key named entity, which we will shorten as the keyword in following, in the next sentence while the other is the sentiment label. In addition to letting the user do the input manually, we have implemented both automatic suggester that predict both information based on the BERT-like as well as a large-scale language model named OPT(Open Pre-trained Transformer Language Models).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To finetuning these language model, we mainly used story content based on ROCStories as our dataset, where each group of stories consists of five sentences and during the crowdsourcing process, narrative creator was asked to make sure that stories are making progress while keep its coherent and consistency. Specifically, some sample stories are placed on your right-hand side, where we can see that…</a:t>
            </a:r>
            <a:endParaRPr lang="en-US" altLang="zh-CN" b="0">
              <a:effectLst/>
            </a:endParaRPr>
          </a:p>
          <a:p>
            <a:br>
              <a:rPr lang="en-US" altLang="zh-CN"/>
            </a:br>
            <a:endParaRPr/>
          </a:p>
        </p:txBody>
      </p:sp>
      <p:sp>
        <p:nvSpPr>
          <p:cNvPr id="709" name="Google Shape;709;g1721cde4fae_7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The story alone is not enough, we also need to visualize some additional information in the story, including emotions and characters serves as the keyword. So, we also used Story Commonsense as an additional dataset. The stories section is a subset of ROCStories and contains a sample of 15,000 stories, which is quite a bit less than the nearly 100,000 samples in ROCStories. but on top of it, it contains additional information for each story, including sentiment, motivation, character quest, etc. Here we use categorical sentiment annotation, which uses Plutchik’s wheel of emotion model that using the following 8 emotions for each stage of stories to express the emotions of the main character in the story, including …</a:t>
            </a:r>
          </a:p>
          <a:p>
            <a:pPr rtl="0">
              <a:spcBef>
                <a:spcPts val="0"/>
              </a:spcBef>
              <a:spcAft>
                <a:spcPts val="0"/>
              </a:spcAft>
            </a:pPr>
            <a:endParaRPr lang="en-US" altLang="zh-CN" sz="1800" b="0" i="0" u="none" strike="noStrike">
              <a:solidFill>
                <a:srgbClr val="000000"/>
              </a:solidFill>
              <a:effectLst/>
              <a:latin typeface="Times New Roman" panose="02020603050405020304" pitchFamily="18" charset="0"/>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As for the implementation of the suggester, on the sentiment predictor, we predicted the 8-class sentiment as a one-hot vector, with each entry representing one sentiment. That is, the goal of the model is reduced to a multi-label classification, that predicting the confidence level of each entry in an array of length 8. And at the end, we achieved 78.3% of the macro ROC-AUC in the prediction. Meaning that it can make valid sentiment predictions and provide quite reasonable suggestions.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As for named entities, we use sng_parser to generate named entities that have appeared before for users to choose from. In addition to this, we used the full ROCStories dataset and sng_parser again for the extraction of named entities for the next sentence. Finally, they were imported into the large-scale language model to encourage OPT to have a prediction of the named entity for the next sentence. and we can then obtain a recommender that provides named entities in a decent accuracy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By combining both results, this gives us the key information, but it's not enough for story generation, so let's go back to the previous page and further explain how to use this information next</a:t>
            </a:r>
            <a:endParaRPr lang="en-US" altLang="zh-CN" b="0">
              <a:effectLst/>
            </a:endParaRPr>
          </a:p>
          <a:p>
            <a:br>
              <a:rPr lang="en-US" altLang="zh-CN"/>
            </a:br>
            <a:endParaRPr lang="en-US" altLang="zh-CN" b="0">
              <a:effectLst/>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11</a:t>
            </a:fld>
            <a:endParaRPr lang="zh-CN" altLang="en-US"/>
          </a:p>
        </p:txBody>
      </p:sp>
    </p:spTree>
    <p:extLst>
      <p:ext uri="{BB962C8B-B14F-4D97-AF65-F5344CB8AC3E}">
        <p14:creationId xmlns:p14="http://schemas.microsoft.com/office/powerpoint/2010/main" val="17683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12</a:t>
            </a:fld>
            <a:endParaRPr lang="zh-CN" altLang="en-US"/>
          </a:p>
        </p:txBody>
      </p:sp>
    </p:spTree>
    <p:extLst>
      <p:ext uri="{BB962C8B-B14F-4D97-AF65-F5344CB8AC3E}">
        <p14:creationId xmlns:p14="http://schemas.microsoft.com/office/powerpoint/2010/main" val="304202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13</a:t>
            </a:fld>
            <a:endParaRPr lang="zh-CN" altLang="en-US"/>
          </a:p>
        </p:txBody>
      </p:sp>
    </p:spTree>
    <p:extLst>
      <p:ext uri="{BB962C8B-B14F-4D97-AF65-F5344CB8AC3E}">
        <p14:creationId xmlns:p14="http://schemas.microsoft.com/office/powerpoint/2010/main" val="3065677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14</a:t>
            </a:fld>
            <a:endParaRPr lang="zh-CN" altLang="en-US"/>
          </a:p>
        </p:txBody>
      </p:sp>
    </p:spTree>
    <p:extLst>
      <p:ext uri="{BB962C8B-B14F-4D97-AF65-F5344CB8AC3E}">
        <p14:creationId xmlns:p14="http://schemas.microsoft.com/office/powerpoint/2010/main" val="944907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7169221be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17169221be0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But before we enter the next stage, we want to re-emphasize that we want to design a framework that invites the user to control the story generation. Therefore, the above model can only provide a suggestion based on statistically-consistent cognitive habits, and its output is fully modifiable by the user before being imported to the next step. Afterwards, this information will be entered in the appropriate place in the prompt template and carried forward to the next step. In the last step, we run the text as well as the image generation as two pipelines in parallel. The image part will be used to provide users with references and generate keyword recommendations using YOLO or FAST RCNN that can import to the prompt template just as how keyword generator did in the next iteration, while the text part will also iteratively go back to the first step and serve as the context for further content generation. For the text, in order to make the model understand the content and value that each set of information brings, I think we need to start introducing our training strategy and the dataset used.</a:t>
            </a:r>
            <a:endParaRPr lang="en-US" altLang="zh-CN" b="0">
              <a:effectLst/>
            </a:endParaRPr>
          </a:p>
          <a:p>
            <a:br>
              <a:rPr lang="en-US" altLang="zh-CN"/>
            </a:br>
            <a:endParaRPr/>
          </a:p>
        </p:txBody>
      </p:sp>
      <p:sp>
        <p:nvSpPr>
          <p:cNvPr id="757" name="Google Shape;757;g17169221be0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16</a:t>
            </a:fld>
            <a:endParaRPr lang="zh-CN" altLang="en-US"/>
          </a:p>
        </p:txBody>
      </p:sp>
    </p:spTree>
    <p:extLst>
      <p:ext uri="{BB962C8B-B14F-4D97-AF65-F5344CB8AC3E}">
        <p14:creationId xmlns:p14="http://schemas.microsoft.com/office/powerpoint/2010/main" val="2528248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62f9047278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162f9047278_1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In the Text pipeline, the language model we used is a T5 with finetuned </a:t>
            </a:r>
            <a:r>
              <a:rPr lang="en-US" altLang="zh-CN" sz="1800" b="0" i="0" u="none" strike="noStrike" err="1">
                <a:solidFill>
                  <a:srgbClr val="000000"/>
                </a:solidFill>
                <a:effectLst/>
                <a:latin typeface="Times New Roman" panose="02020603050405020304" pitchFamily="18" charset="0"/>
              </a:rPr>
              <a:t>CommenGen</a:t>
            </a:r>
            <a:r>
              <a:rPr lang="en-US" altLang="zh-CN" sz="1800" b="0" i="0" u="none" strike="noStrike">
                <a:solidFill>
                  <a:srgbClr val="000000"/>
                </a:solidFill>
                <a:effectLst/>
                <a:latin typeface="Times New Roman" panose="02020603050405020304" pitchFamily="18" charset="0"/>
              </a:rPr>
              <a:t> published by Manu Romero in </a:t>
            </a:r>
            <a:r>
              <a:rPr lang="en-US" altLang="zh-CN" sz="1800" b="0" i="0" u="none" strike="noStrike" err="1">
                <a:solidFill>
                  <a:srgbClr val="000000"/>
                </a:solidFill>
                <a:effectLst/>
                <a:latin typeface="Times New Roman" panose="02020603050405020304" pitchFamily="18" charset="0"/>
              </a:rPr>
              <a:t>huggingface</a:t>
            </a:r>
            <a:r>
              <a:rPr lang="en-US" altLang="zh-CN" sz="1800" b="0" i="0" u="none" strike="noStrike">
                <a:solidFill>
                  <a:srgbClr val="000000"/>
                </a:solidFill>
                <a:effectLst/>
                <a:latin typeface="Times New Roman" panose="02020603050405020304" pitchFamily="18" charset="0"/>
              </a:rPr>
              <a:t> community. By finetuning this dataset, we can gain sentences based on keyword entered. Specifically, when the input value is</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The reason of selection of this model is that we want the model to be able to use the experience gained in this part of the task when performing controlled prediction tasks, that we discussed in following, so that the named entities in left-side can be effectively inserted into the next sentence generated on the right</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And for our formal task that brings keywords and prompt template to task, we are now able to set context, named entity and sentiment into the template and serves as the input to get the sentence we want</a:t>
            </a:r>
            <a:endParaRPr lang="en-US" altLang="zh-CN" b="0">
              <a:effectLst/>
            </a:endParaRPr>
          </a:p>
          <a:p>
            <a:br>
              <a:rPr lang="en-US" altLang="zh-CN"/>
            </a:br>
            <a:endParaRPr/>
          </a:p>
        </p:txBody>
      </p:sp>
      <p:sp>
        <p:nvSpPr>
          <p:cNvPr id="825" name="Google Shape;825;g162f9047278_1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18</a:t>
            </a:fld>
            <a:endParaRPr lang="zh-CN" altLang="en-US"/>
          </a:p>
        </p:txBody>
      </p:sp>
    </p:spTree>
    <p:extLst>
      <p:ext uri="{BB962C8B-B14F-4D97-AF65-F5344CB8AC3E}">
        <p14:creationId xmlns:p14="http://schemas.microsoft.com/office/powerpoint/2010/main" val="2605620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21212"/>
                </a:solidFill>
                <a:effectLst/>
                <a:latin typeface="-apple-system"/>
              </a:rPr>
              <a:t>Presenter:</a:t>
            </a:r>
            <a:br>
              <a:rPr lang="en-US" altLang="zh-CN" b="0" i="0">
                <a:solidFill>
                  <a:srgbClr val="121212"/>
                </a:solidFill>
                <a:effectLst/>
                <a:latin typeface="-apple-system"/>
              </a:rPr>
            </a:br>
            <a:r>
              <a:rPr lang="en-US" altLang="zh-CN" b="0" i="0">
                <a:solidFill>
                  <a:srgbClr val="121212"/>
                </a:solidFill>
                <a:effectLst/>
                <a:latin typeface="-apple-system"/>
              </a:rPr>
              <a:t>Brendan</a:t>
            </a:r>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19</a:t>
            </a:fld>
            <a:endParaRPr lang="zh-CN" altLang="en-US"/>
          </a:p>
        </p:txBody>
      </p:sp>
    </p:spTree>
    <p:extLst>
      <p:ext uri="{BB962C8B-B14F-4D97-AF65-F5344CB8AC3E}">
        <p14:creationId xmlns:p14="http://schemas.microsoft.com/office/powerpoint/2010/main" val="3191058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a:t>
            </a:fld>
            <a:endParaRPr lang="zh-CN" altLang="en-US"/>
          </a:p>
        </p:txBody>
      </p:sp>
    </p:spTree>
    <p:extLst>
      <p:ext uri="{BB962C8B-B14F-4D97-AF65-F5344CB8AC3E}">
        <p14:creationId xmlns:p14="http://schemas.microsoft.com/office/powerpoint/2010/main" val="151756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20</a:t>
            </a:fld>
            <a:endParaRPr lang="zh-CN" altLang="en-US"/>
          </a:p>
        </p:txBody>
      </p:sp>
    </p:spTree>
    <p:extLst>
      <p:ext uri="{BB962C8B-B14F-4D97-AF65-F5344CB8AC3E}">
        <p14:creationId xmlns:p14="http://schemas.microsoft.com/office/powerpoint/2010/main" val="409792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5a42e2d19b_2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15a42e2d19b_2_3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en-US" altLang="zh-CN" sz="1800" b="0" i="0" u="none" strike="noStrike">
                <a:solidFill>
                  <a:srgbClr val="000000"/>
                </a:solidFill>
                <a:effectLst/>
                <a:latin typeface="Times New Roman" panose="02020603050405020304" pitchFamily="18" charset="0"/>
              </a:rPr>
              <a:t> And here is our demo time!</a:t>
            </a:r>
            <a:endParaRPr lang="en-US" altLang="zh-CN" b="0">
              <a:effectLst/>
            </a:endParaRPr>
          </a:p>
          <a:p>
            <a:pPr algn="ctr" rtl="0" fontAlgn="t">
              <a:spcBef>
                <a:spcPts val="0"/>
              </a:spcBef>
              <a:spcAft>
                <a:spcPts val="0"/>
              </a:spcAft>
            </a:pPr>
            <a:br>
              <a:rPr lang="en-US" altLang="zh-CN" b="0">
                <a:effectLst/>
              </a:rPr>
            </a:br>
            <a:r>
              <a:rPr lang="en-US" altLang="zh-CN" sz="1800" b="1" i="0" u="none" strike="noStrike">
                <a:solidFill>
                  <a:srgbClr val="FFFFFF"/>
                </a:solidFill>
                <a:effectLst/>
                <a:latin typeface="Times New Roman" panose="02020603050405020304" pitchFamily="18" charset="0"/>
              </a:rPr>
              <a:t>0</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[Emotion]</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[Keyword]</a:t>
            </a:r>
            <a:endParaRPr lang="en-US" altLang="zh-CN" b="0">
              <a:effectLst/>
            </a:endParaRPr>
          </a:p>
          <a:p>
            <a:pPr algn="l" rtl="0" fontAlgn="t">
              <a:spcBef>
                <a:spcPts val="0"/>
              </a:spcBef>
              <a:spcAft>
                <a:spcPts val="0"/>
              </a:spcAft>
            </a:pPr>
            <a:r>
              <a:rPr lang="en-US" altLang="zh-CN" sz="1800" b="1" i="0" u="none" strike="noStrike">
                <a:solidFill>
                  <a:srgbClr val="FFFFFF"/>
                </a:solidFill>
                <a:effectLst/>
                <a:latin typeface="Times New Roman" panose="02020603050405020304" pitchFamily="18" charset="0"/>
              </a:rPr>
              <a:t>Oswald decided to write a novel.</a:t>
            </a:r>
            <a:endParaRPr lang="en-US" altLang="zh-CN" b="0">
              <a:effectLst/>
            </a:endParaRPr>
          </a:p>
          <a:p>
            <a:pPr algn="l" rtl="0" fontAlgn="t">
              <a:spcBef>
                <a:spcPts val="0"/>
              </a:spcBef>
              <a:spcAft>
                <a:spcPts val="0"/>
              </a:spcAft>
            </a:pPr>
            <a:br>
              <a:rPr lang="en-US" altLang="zh-CN" b="0">
                <a:effectLst/>
              </a:rPr>
            </a:br>
            <a:r>
              <a:rPr lang="en-US" altLang="zh-CN" sz="1800" b="1" i="0" u="none" strike="noStrike">
                <a:solidFill>
                  <a:srgbClr val="FFFFFF"/>
                </a:solidFill>
                <a:effectLst/>
                <a:latin typeface="Times New Roman" panose="02020603050405020304" pitchFamily="18" charset="0"/>
              </a:rPr>
              <a:t>[generate image using this]</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1</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trust, anticipation</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Plan A: He, book, month</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Plan B: He, book</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A: He worked on his book for several months.</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 he worked on the book all summer</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2</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anticipation</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Oswald, the book, publisher</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Oswald took the book to a publisher.</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3</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Plan A: </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fear, sadness, disgust</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Plan B: </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joy, trust, surprise</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publisher, book</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A: The publisher rejected his book almost immediately.</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 a publisher agreed publish the book.</a:t>
            </a:r>
            <a:endParaRPr lang="en-US" altLang="zh-CN" b="0">
              <a:effectLst/>
            </a:endParaRPr>
          </a:p>
          <a:p>
            <a:pPr algn="ctr"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4</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[Follow B]</a:t>
            </a:r>
            <a:endParaRPr lang="en-US" altLang="zh-CN" b="0">
              <a:effectLst/>
            </a:endParaRPr>
          </a:p>
          <a:p>
            <a:pPr algn="l" rtl="0" fontAlgn="t">
              <a:spcBef>
                <a:spcPts val="0"/>
              </a:spcBef>
              <a:spcAft>
                <a:spcPts val="0"/>
              </a:spcAft>
            </a:pPr>
            <a:br>
              <a:rPr lang="en-US" altLang="zh-CN" b="0">
                <a:effectLst/>
              </a:rPr>
            </a:br>
            <a:r>
              <a:rPr lang="en-US" altLang="zh-CN" sz="1800" b="0" i="0" u="none" strike="noStrike">
                <a:solidFill>
                  <a:srgbClr val="000000"/>
                </a:solidFill>
                <a:effectLst/>
                <a:latin typeface="Times New Roman" panose="02020603050405020304" pitchFamily="18" charset="0"/>
              </a:rPr>
              <a:t>book, Oswald</a:t>
            </a:r>
            <a:endParaRPr lang="en-US" altLang="zh-CN" b="0">
              <a:effectLst/>
            </a:endParaRPr>
          </a:p>
          <a:p>
            <a:pPr algn="l" rtl="0" fontAlgn="t">
              <a:spcBef>
                <a:spcPts val="0"/>
              </a:spcBef>
              <a:spcAft>
                <a:spcPts val="0"/>
              </a:spcAft>
            </a:pPr>
            <a:r>
              <a:rPr lang="en-US" altLang="zh-CN" sz="1800" b="0" i="0" u="none" strike="noStrike">
                <a:solidFill>
                  <a:srgbClr val="000000"/>
                </a:solidFill>
                <a:effectLst/>
                <a:latin typeface="Times New Roman" panose="02020603050405020304" pitchFamily="18" charset="0"/>
              </a:rPr>
              <a:t>the book was discovered and Oswald was happy.</a:t>
            </a:r>
            <a:endParaRPr lang="en-US" altLang="zh-CN" b="0">
              <a:effectLst/>
            </a:endParaRPr>
          </a:p>
          <a:p>
            <a:pPr marL="0" lvl="0" indent="0" algn="l" rtl="0">
              <a:spcBef>
                <a:spcPts val="0"/>
              </a:spcBef>
              <a:spcAft>
                <a:spcPts val="0"/>
              </a:spcAft>
              <a:buNone/>
            </a:pPr>
            <a:endParaRPr/>
          </a:p>
        </p:txBody>
      </p:sp>
      <p:sp>
        <p:nvSpPr>
          <p:cNvPr id="895" name="Google Shape;895;g15a42e2d19b_2_3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7397d88dc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7397d88dc8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Presenter:</a:t>
            </a:r>
            <a:br>
              <a:rPr lang="en-US"/>
            </a:br>
            <a:r>
              <a:rPr lang="en-US"/>
              <a:t>Brendan</a:t>
            </a:r>
            <a:endParaRPr/>
          </a:p>
        </p:txBody>
      </p:sp>
      <p:sp>
        <p:nvSpPr>
          <p:cNvPr id="910" name="Google Shape;910;g17397d88dc8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5a42e2d19b_2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15a42e2d19b_2_3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Presenter:</a:t>
            </a:r>
            <a:br>
              <a:rPr lang="en-US"/>
            </a:br>
            <a:r>
              <a:rPr lang="en-US"/>
              <a:t>Brendan</a:t>
            </a:r>
            <a:endParaRPr/>
          </a:p>
        </p:txBody>
      </p:sp>
      <p:sp>
        <p:nvSpPr>
          <p:cNvPr id="951" name="Google Shape;951;g15a42e2d19b_2_3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24</a:t>
            </a:fld>
            <a:endParaRPr lang="zh-CN" altLang="en-US"/>
          </a:p>
        </p:txBody>
      </p:sp>
    </p:spTree>
    <p:extLst>
      <p:ext uri="{BB962C8B-B14F-4D97-AF65-F5344CB8AC3E}">
        <p14:creationId xmlns:p14="http://schemas.microsoft.com/office/powerpoint/2010/main" val="1086348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25</a:t>
            </a:fld>
            <a:endParaRPr lang="zh-CN" altLang="en-US"/>
          </a:p>
        </p:txBody>
      </p:sp>
    </p:spTree>
    <p:extLst>
      <p:ext uri="{BB962C8B-B14F-4D97-AF65-F5344CB8AC3E}">
        <p14:creationId xmlns:p14="http://schemas.microsoft.com/office/powerpoint/2010/main" val="359825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5a42e2d19b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5" name="Google Shape;1075;g15a42e2d19b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6" name="Google Shape;1076;g15a42e2d19b_2_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759f4827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g1759f4827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ltLang="zh-CN">
                <a:solidFill>
                  <a:srgbClr val="121212"/>
                </a:solidFill>
              </a:rPr>
              <a:t>Presenter:</a:t>
            </a:r>
          </a:p>
          <a:p>
            <a:pPr marL="0" lvl="0" indent="0" algn="l" rtl="0">
              <a:lnSpc>
                <a:spcPct val="100000"/>
              </a:lnSpc>
              <a:spcBef>
                <a:spcPts val="0"/>
              </a:spcBef>
              <a:spcAft>
                <a:spcPts val="0"/>
              </a:spcAft>
              <a:buSzPts val="1100"/>
              <a:buNone/>
            </a:pPr>
            <a:r>
              <a:rPr lang="en-US" altLang="zh-CN">
                <a:solidFill>
                  <a:srgbClr val="121212"/>
                </a:solidFill>
              </a:rPr>
              <a:t>Brendan</a:t>
            </a:r>
          </a:p>
          <a:p>
            <a:pPr marL="0" lvl="0" indent="0" algn="l" rtl="0">
              <a:lnSpc>
                <a:spcPct val="100000"/>
              </a:lnSpc>
              <a:spcBef>
                <a:spcPts val="0"/>
              </a:spcBef>
              <a:spcAft>
                <a:spcPts val="0"/>
              </a:spcAft>
              <a:buSzPts val="1100"/>
              <a:buNone/>
            </a:pPr>
            <a:endParaRPr lang="en-US" altLang="zh-CN">
              <a:solidFill>
                <a:srgbClr val="121212"/>
              </a:solidFill>
            </a:endParaRPr>
          </a:p>
          <a:p>
            <a:pPr marL="0" lvl="0" indent="0" algn="l" rtl="0">
              <a:lnSpc>
                <a:spcPct val="100000"/>
              </a:lnSpc>
              <a:spcBef>
                <a:spcPts val="0"/>
              </a:spcBef>
              <a:spcAft>
                <a:spcPts val="0"/>
              </a:spcAft>
              <a:buSzPts val="1100"/>
              <a:buNone/>
            </a:pPr>
            <a:r>
              <a:rPr lang="en-US" altLang="zh-CN" err="1">
                <a:solidFill>
                  <a:srgbClr val="121212"/>
                </a:solidFill>
              </a:rPr>
              <a:t>evased</a:t>
            </a:r>
            <a:r>
              <a:rPr lang="en-US" altLang="zh-CN">
                <a:solidFill>
                  <a:srgbClr val="121212"/>
                </a:solidFill>
              </a:rPr>
              <a:t> generation has attracted a lot of </a:t>
            </a:r>
            <a:r>
              <a:rPr lang="en-US" altLang="zh-CN" err="1">
                <a:solidFill>
                  <a:srgbClr val="121212"/>
                </a:solidFill>
              </a:rPr>
              <a:t>ecentvearsneurc</a:t>
            </a:r>
            <a:r>
              <a:rPr lang="en-US" altLang="zh-CN">
                <a:solidFill>
                  <a:srgbClr val="121212"/>
                </a:solidFill>
              </a:rPr>
              <a:t> attention, and they can create stories with an impressive level of coherence and consistency. And there have also been successful efforts to generate style-</a:t>
            </a:r>
            <a:r>
              <a:rPr lang="en-US" altLang="zh-CN" err="1">
                <a:solidFill>
                  <a:srgbClr val="121212"/>
                </a:solidFill>
              </a:rPr>
              <a:t>guidedstories</a:t>
            </a:r>
            <a:r>
              <a:rPr lang="en-US" altLang="zh-CN">
                <a:solidFill>
                  <a:srgbClr val="121212"/>
                </a:solidFill>
              </a:rPr>
              <a:t>. The idea of controlling the story development is also what we explored in </a:t>
            </a:r>
            <a:r>
              <a:rPr lang="en-US" altLang="zh-CN" err="1">
                <a:solidFill>
                  <a:srgbClr val="121212"/>
                </a:solidFill>
              </a:rPr>
              <a:t>ourproject</a:t>
            </a:r>
            <a:r>
              <a:rPr lang="en-US" altLang="zh-CN">
                <a:solidFill>
                  <a:srgbClr val="121212"/>
                </a:solidFill>
              </a:rPr>
              <a:t>, as the narrative generated by our framework is all controlled in a way that it is0labels. In order to achieve this, we </a:t>
            </a:r>
            <a:r>
              <a:rPr lang="en-US" altLang="zh-CN" err="1">
                <a:solidFill>
                  <a:srgbClr val="121212"/>
                </a:solidFill>
              </a:rPr>
              <a:t>articu</a:t>
            </a:r>
            <a:r>
              <a:rPr lang="en-US" altLang="zh-CN">
                <a:solidFill>
                  <a:srgbClr val="121212"/>
                </a:solidFill>
              </a:rPr>
              <a:t> </a:t>
            </a:r>
            <a:r>
              <a:rPr lang="en-US" altLang="zh-CN" err="1">
                <a:solidFill>
                  <a:srgbClr val="121212"/>
                </a:solidFill>
              </a:rPr>
              <a:t>orly</a:t>
            </a:r>
            <a:r>
              <a:rPr lang="en-US" altLang="zh-CN">
                <a:solidFill>
                  <a:srgbClr val="121212"/>
                </a:solidFill>
              </a:rPr>
              <a:t> </a:t>
            </a:r>
            <a:r>
              <a:rPr lang="en-US" altLang="zh-CN" err="1">
                <a:solidFill>
                  <a:srgbClr val="121212"/>
                </a:solidFill>
              </a:rPr>
              <a:t>useased</a:t>
            </a:r>
            <a:r>
              <a:rPr lang="en-US" altLang="zh-CN">
                <a:solidFill>
                  <a:srgbClr val="121212"/>
                </a:solidFill>
              </a:rPr>
              <a:t> on userekm91oot of wok has focused on fine tuning </a:t>
            </a:r>
            <a:r>
              <a:rPr lang="en-US" altLang="zh-CN" err="1">
                <a:solidFill>
                  <a:srgbClr val="121212"/>
                </a:solidFill>
              </a:rPr>
              <a:t>largeActualiy.uncearlanguage</a:t>
            </a:r>
            <a:r>
              <a:rPr lang="en-US" altLang="zh-CN">
                <a:solidFill>
                  <a:srgbClr val="121212"/>
                </a:solidFill>
              </a:rPr>
              <a:t> models for text generation, where we use a small dataset to ... pertain to </a:t>
            </a:r>
            <a:r>
              <a:rPr lang="en-US" altLang="zh-CN" err="1">
                <a:solidFill>
                  <a:srgbClr val="121212"/>
                </a:solidFill>
              </a:rPr>
              <a:t>alarge</a:t>
            </a:r>
            <a:r>
              <a:rPr lang="en-US" altLang="zh-CN">
                <a:solidFill>
                  <a:srgbClr val="121212"/>
                </a:solidFill>
              </a:rPr>
              <a:t> language model with prior knowledge.t </a:t>
            </a:r>
            <a:r>
              <a:rPr lang="en-US" altLang="zh-CN" err="1">
                <a:solidFill>
                  <a:srgbClr val="121212"/>
                </a:solidFill>
              </a:rPr>
              <a:t>maNsusedmany</a:t>
            </a:r>
            <a:r>
              <a:rPr lang="en-US" altLang="zh-CN">
                <a:solidFill>
                  <a:srgbClr val="121212"/>
                </a:solidFill>
              </a:rPr>
              <a:t> </a:t>
            </a:r>
            <a:r>
              <a:rPr lang="en-US" altLang="zh-CN" err="1">
                <a:solidFill>
                  <a:srgbClr val="121212"/>
                </a:solidFill>
              </a:rPr>
              <a:t>tohnquas</a:t>
            </a:r>
            <a:r>
              <a:rPr lang="en-US" altLang="zh-CN">
                <a:solidFill>
                  <a:srgbClr val="121212"/>
                </a:solidFill>
              </a:rPr>
              <a:t> in </a:t>
            </a:r>
            <a:r>
              <a:rPr lang="en-US" altLang="zh-CN" err="1">
                <a:solidFill>
                  <a:srgbClr val="121212"/>
                </a:solidFill>
              </a:rPr>
              <a:t>tha</a:t>
            </a:r>
            <a:r>
              <a:rPr lang="en-US" altLang="zh-CN">
                <a:solidFill>
                  <a:srgbClr val="121212"/>
                </a:solidFill>
              </a:rPr>
              <a:t> </a:t>
            </a:r>
            <a:r>
              <a:rPr lang="en-US" altLang="zh-CN" err="1">
                <a:solidFill>
                  <a:srgbClr val="121212"/>
                </a:solidFill>
              </a:rPr>
              <a:t>feldofChe</a:t>
            </a:r>
            <a:r>
              <a:rPr lang="en-US" altLang="zh-CN">
                <a:solidFill>
                  <a:srgbClr val="121212"/>
                </a:solidFill>
              </a:rPr>
              <a:t> emergence of diffusion models can </a:t>
            </a:r>
            <a:r>
              <a:rPr lang="en-US" altLang="zh-CN" err="1">
                <a:solidFill>
                  <a:srgbClr val="121212"/>
                </a:solidFill>
              </a:rPr>
              <a:t>achieveBesides</a:t>
            </a:r>
            <a:r>
              <a:rPr lang="en-US" altLang="zh-CN">
                <a:solidFill>
                  <a:srgbClr val="121212"/>
                </a:solidFill>
              </a:rPr>
              <a:t> the </a:t>
            </a:r>
            <a:r>
              <a:rPr lang="en-US" altLang="zh-CN" err="1">
                <a:solidFill>
                  <a:srgbClr val="121212"/>
                </a:solidFill>
              </a:rPr>
              <a:t>lanquageimage</a:t>
            </a:r>
            <a:r>
              <a:rPr lang="en-US" altLang="zh-CN">
                <a:solidFill>
                  <a:srgbClr val="121212"/>
                </a:solidFill>
              </a:rPr>
              <a:t>  </a:t>
            </a:r>
            <a:r>
              <a:rPr lang="en-US" altLang="zh-CN" err="1">
                <a:solidFill>
                  <a:srgbClr val="121212"/>
                </a:solidFill>
              </a:rPr>
              <a:t>aneodatty</a:t>
            </a:r>
            <a:r>
              <a:rPr lang="en-US" altLang="zh-CN">
                <a:solidFill>
                  <a:srgbClr val="121212"/>
                </a:solidFill>
              </a:rPr>
              <a:t> </a:t>
            </a:r>
            <a:r>
              <a:rPr lang="en-US" altLang="zh-CN" err="1">
                <a:solidFill>
                  <a:srgbClr val="121212"/>
                </a:solidFill>
              </a:rPr>
              <a:t>suberor</a:t>
            </a:r>
            <a:r>
              <a:rPr lang="en-US" altLang="zh-CN">
                <a:solidFill>
                  <a:srgbClr val="121212"/>
                </a:solidFill>
              </a:rPr>
              <a:t> to the current state-of-the-</a:t>
            </a:r>
            <a:r>
              <a:rPr lang="en-US" altLang="zh-CN" err="1">
                <a:solidFill>
                  <a:srgbClr val="121212"/>
                </a:solidFill>
              </a:rPr>
              <a:t>artgenerative</a:t>
            </a:r>
            <a:r>
              <a:rPr lang="en-US" altLang="zh-CN">
                <a:solidFill>
                  <a:srgbClr val="121212"/>
                </a:solidFill>
              </a:rPr>
              <a:t> models. In </a:t>
            </a:r>
            <a:r>
              <a:rPr lang="en-US" altLang="zh-CN" err="1">
                <a:solidFill>
                  <a:srgbClr val="121212"/>
                </a:solidFill>
              </a:rPr>
              <a:t>ourthe</a:t>
            </a:r>
            <a:r>
              <a:rPr lang="en-US" altLang="zh-CN">
                <a:solidFill>
                  <a:srgbClr val="121212"/>
                </a:solidFill>
              </a:rPr>
              <a:t> image pipeline feeds the keyword information to the text pipeline...work, we .</a:t>
            </a:r>
            <a:r>
              <a:rPr lang="en-US" altLang="zh-CN" err="1">
                <a:solidFill>
                  <a:srgbClr val="121212"/>
                </a:solidFill>
              </a:rPr>
              <a:t>ciosed</a:t>
            </a:r>
            <a:r>
              <a:rPr lang="en-US" altLang="zh-CN">
                <a:solidFill>
                  <a:srgbClr val="121212"/>
                </a:solidFill>
              </a:rPr>
              <a:t> </a:t>
            </a:r>
            <a:r>
              <a:rPr lang="en-US" altLang="zh-CN" err="1">
                <a:solidFill>
                  <a:srgbClr val="121212"/>
                </a:solidFill>
              </a:rPr>
              <a:t>ioopWith</a:t>
            </a:r>
            <a:r>
              <a:rPr lang="en-US" altLang="zh-CN">
                <a:solidFill>
                  <a:srgbClr val="121212"/>
                </a:solidFill>
              </a:rPr>
              <a:t> all of the mentioned existing works as foundation, we propose an interactive </a:t>
            </a:r>
            <a:r>
              <a:rPr lang="en-US" altLang="zh-CN" err="1">
                <a:solidFill>
                  <a:srgbClr val="121212"/>
                </a:solidFill>
              </a:rPr>
              <a:t>visuastory</a:t>
            </a:r>
            <a:r>
              <a:rPr lang="en-US" altLang="zh-CN">
                <a:solidFill>
                  <a:srgbClr val="121212"/>
                </a:solidFill>
              </a:rPr>
              <a:t> generation pipeline that allows the user to specify keywords and the emotions </a:t>
            </a:r>
            <a:r>
              <a:rPr lang="en-US" altLang="zh-CN" err="1">
                <a:solidFill>
                  <a:srgbClr val="121212"/>
                </a:solidFill>
              </a:rPr>
              <a:t>toappear</a:t>
            </a:r>
            <a:r>
              <a:rPr lang="en-US" altLang="zh-CN">
                <a:solidFill>
                  <a:srgbClr val="121212"/>
                </a:solidFill>
              </a:rPr>
              <a:t> in the next sentence. Based on this </a:t>
            </a:r>
            <a:r>
              <a:rPr lang="en-US" altLang="zh-CN" err="1">
                <a:solidFill>
                  <a:srgbClr val="121212"/>
                </a:solidFill>
              </a:rPr>
              <a:t>inforation</a:t>
            </a:r>
            <a:r>
              <a:rPr lang="en-US" altLang="zh-CN">
                <a:solidFill>
                  <a:srgbClr val="121212"/>
                </a:solidFill>
              </a:rPr>
              <a:t>, the system generates the </a:t>
            </a:r>
            <a:r>
              <a:rPr lang="en-US" altLang="zh-CN" err="1">
                <a:solidFill>
                  <a:srgbClr val="121212"/>
                </a:solidFill>
              </a:rPr>
              <a:t>nexsentence</a:t>
            </a:r>
            <a:r>
              <a:rPr lang="en-US" altLang="zh-CN">
                <a:solidFill>
                  <a:srgbClr val="121212"/>
                </a:solidFill>
              </a:rPr>
              <a:t> and corresponding images for the user to choose from. Our work provides </a:t>
            </a:r>
            <a:r>
              <a:rPr lang="en-US" altLang="zh-CN" err="1">
                <a:solidFill>
                  <a:srgbClr val="121212"/>
                </a:solidFill>
              </a:rPr>
              <a:t>anenvironment</a:t>
            </a:r>
            <a:r>
              <a:rPr lang="en-US" altLang="zh-CN">
                <a:solidFill>
                  <a:srgbClr val="121212"/>
                </a:solidFill>
              </a:rPr>
              <a:t> for interactive, controlled generation that will not only provide </a:t>
            </a:r>
            <a:r>
              <a:rPr lang="en-US" altLang="zh-CN" err="1">
                <a:solidFill>
                  <a:srgbClr val="121212"/>
                </a:solidFill>
              </a:rPr>
              <a:t>suggestionsbut</a:t>
            </a:r>
            <a:r>
              <a:rPr lang="en-US" altLang="zh-CN">
                <a:solidFill>
                  <a:srgbClr val="121212"/>
                </a:solidFill>
              </a:rPr>
              <a:t> also take users suggestions, and ultimately, we hope our framework will </a:t>
            </a:r>
            <a:r>
              <a:rPr lang="en-US" altLang="zh-CN" err="1">
                <a:solidFill>
                  <a:srgbClr val="121212"/>
                </a:solidFill>
              </a:rPr>
              <a:t>provideusers</a:t>
            </a:r>
            <a:r>
              <a:rPr lang="en-US" altLang="zh-CN">
                <a:solidFill>
                  <a:srgbClr val="121212"/>
                </a:solidFill>
              </a:rPr>
              <a:t> some inspirations of creative short story </a:t>
            </a:r>
            <a:r>
              <a:rPr lang="en-US" altLang="zh-CN" err="1">
                <a:solidFill>
                  <a:srgbClr val="121212"/>
                </a:solidFill>
              </a:rPr>
              <a:t>generation.Introducing</a:t>
            </a:r>
            <a:r>
              <a:rPr lang="en-US" altLang="zh-CN">
                <a:solidFill>
                  <a:srgbClr val="121212"/>
                </a:solidFill>
              </a:rPr>
              <a:t> images to text-based stories will create a sense of immersion in </a:t>
            </a:r>
            <a:r>
              <a:rPr lang="en-US" altLang="zh-CN" err="1">
                <a:solidFill>
                  <a:srgbClr val="121212"/>
                </a:solidFill>
              </a:rPr>
              <a:t>thegenerated</a:t>
            </a:r>
            <a:r>
              <a:rPr lang="en-US" altLang="zh-CN">
                <a:solidFill>
                  <a:srgbClr val="121212"/>
                </a:solidFill>
              </a:rPr>
              <a:t> story plot. As a result, we implement an image pipeline that functions </a:t>
            </a:r>
            <a:r>
              <a:rPr lang="en-US" altLang="zh-CN" err="1">
                <a:solidFill>
                  <a:srgbClr val="121212"/>
                </a:solidFill>
              </a:rPr>
              <a:t>paraltetto</a:t>
            </a:r>
            <a:r>
              <a:rPr lang="en-US" altLang="zh-CN">
                <a:solidFill>
                  <a:srgbClr val="121212"/>
                </a:solidFill>
              </a:rPr>
              <a:t> the text pipeline. The image pipeline will not only produce relevant images to the story but also generates additional keywords based on the images as plot </a:t>
            </a:r>
            <a:r>
              <a:rPr lang="en-US" altLang="zh-CN" err="1">
                <a:solidFill>
                  <a:srgbClr val="121212"/>
                </a:solidFill>
              </a:rPr>
              <a:t>suggestionsthat</a:t>
            </a:r>
            <a:r>
              <a:rPr lang="en-US" altLang="zh-CN">
                <a:solidFill>
                  <a:srgbClr val="121212"/>
                </a:solidFill>
              </a:rPr>
              <a:t> potentially push the story forward in different directions, which further enhances </a:t>
            </a:r>
            <a:r>
              <a:rPr lang="en-US" altLang="zh-CN" err="1">
                <a:solidFill>
                  <a:srgbClr val="121212"/>
                </a:solidFill>
              </a:rPr>
              <a:t>theflexibility</a:t>
            </a:r>
            <a:r>
              <a:rPr lang="en-US" altLang="zh-CN">
                <a:solidFill>
                  <a:srgbClr val="121212"/>
                </a:solidFill>
              </a:rPr>
              <a:t> of story generation </a:t>
            </a:r>
            <a:r>
              <a:rPr lang="en-US" altLang="zh-CN" err="1">
                <a:solidFill>
                  <a:srgbClr val="121212"/>
                </a:solidFill>
              </a:rPr>
              <a:t>processWe</a:t>
            </a:r>
            <a:r>
              <a:rPr lang="en-US" altLang="zh-CN">
                <a:solidFill>
                  <a:srgbClr val="121212"/>
                </a:solidFill>
              </a:rPr>
              <a:t> separate the pipeline into two parts: image generation and object detection. </a:t>
            </a:r>
            <a:r>
              <a:rPr lang="en-US" altLang="zh-CN" err="1">
                <a:solidFill>
                  <a:srgbClr val="121212"/>
                </a:solidFill>
              </a:rPr>
              <a:t>Wechoose</a:t>
            </a:r>
            <a:r>
              <a:rPr lang="en-US" altLang="zh-CN">
                <a:solidFill>
                  <a:srgbClr val="121212"/>
                </a:solidFill>
              </a:rPr>
              <a:t> Disco Diffusion and Stable Diffusion as our primary method for </a:t>
            </a:r>
            <a:r>
              <a:rPr lang="en-US" altLang="zh-CN" err="1">
                <a:solidFill>
                  <a:srgbClr val="121212"/>
                </a:solidFill>
              </a:rPr>
              <a:t>imagegeneration</a:t>
            </a:r>
            <a:r>
              <a:rPr lang="en-US" altLang="zh-CN">
                <a:solidFill>
                  <a:srgbClr val="121212"/>
                </a:solidFill>
              </a:rPr>
              <a:t> as it can produce fairly relevant figures with artistic quality while </a:t>
            </a:r>
            <a:r>
              <a:rPr lang="en-US" altLang="zh-CN" err="1">
                <a:solidFill>
                  <a:srgbClr val="121212"/>
                </a:solidFill>
              </a:rPr>
              <a:t>stillmaintaining</a:t>
            </a:r>
            <a:r>
              <a:rPr lang="en-US" altLang="zh-CN">
                <a:solidFill>
                  <a:srgbClr val="121212"/>
                </a:solidFill>
              </a:rPr>
              <a:t> customizable! For object detection, we chose YOLOv5 and Faster RNN </a:t>
            </a:r>
            <a:r>
              <a:rPr lang="en-US" altLang="zh-CN" err="1">
                <a:solidFill>
                  <a:srgbClr val="121212"/>
                </a:solidFill>
              </a:rPr>
              <a:t>asour</a:t>
            </a:r>
            <a:r>
              <a:rPr lang="en-US" altLang="zh-CN">
                <a:solidFill>
                  <a:srgbClr val="121212"/>
                </a:solidFill>
              </a:rPr>
              <a:t> models. The generated keywords will act as suggestions for users to choose </a:t>
            </a:r>
            <a:r>
              <a:rPr lang="en-US" altLang="zh-CN" err="1">
                <a:solidFill>
                  <a:srgbClr val="121212"/>
                </a:solidFill>
              </a:rPr>
              <a:t>fromand</a:t>
            </a:r>
            <a:r>
              <a:rPr lang="en-US" altLang="zh-CN">
                <a:solidFill>
                  <a:srgbClr val="121212"/>
                </a:solidFill>
              </a:rPr>
              <a:t> utilize as hints to </a:t>
            </a:r>
            <a:r>
              <a:rPr lang="en-US" altLang="zh-CN" err="1">
                <a:solidFill>
                  <a:srgbClr val="121212"/>
                </a:solidFill>
              </a:rPr>
              <a:t>quide</a:t>
            </a:r>
            <a:r>
              <a:rPr lang="en-US" altLang="zh-CN">
                <a:solidFill>
                  <a:srgbClr val="121212"/>
                </a:solidFill>
              </a:rPr>
              <a:t> the </a:t>
            </a:r>
            <a:r>
              <a:rPr lang="en-US" altLang="zh-CN" err="1">
                <a:solidFill>
                  <a:srgbClr val="121212"/>
                </a:solidFill>
              </a:rPr>
              <a:t>followina</a:t>
            </a:r>
            <a:r>
              <a:rPr lang="en-US" altLang="zh-CN">
                <a:solidFill>
                  <a:srgbClr val="121212"/>
                </a:solidFill>
              </a:rPr>
              <a:t> generation </a:t>
            </a:r>
            <a:r>
              <a:rPr lang="en-US" altLang="zh-CN" err="1">
                <a:solidFill>
                  <a:srgbClr val="121212"/>
                </a:solidFill>
              </a:rPr>
              <a:t>processOur</a:t>
            </a:r>
            <a:r>
              <a:rPr lang="en-US" altLang="zh-CN">
                <a:solidFill>
                  <a:srgbClr val="121212"/>
                </a:solidFill>
              </a:rPr>
              <a:t> work provides a basic foundation for the interactive visual narrative </a:t>
            </a:r>
            <a:r>
              <a:rPr lang="en-US" altLang="zh-CN" err="1">
                <a:solidFill>
                  <a:srgbClr val="121212"/>
                </a:solidFill>
              </a:rPr>
              <a:t>generationexperience</a:t>
            </a:r>
            <a:r>
              <a:rPr lang="en-US" altLang="zh-CN">
                <a:solidFill>
                  <a:srgbClr val="121212"/>
                </a:solidFill>
              </a:rPr>
              <a:t>, but we understand there are many aspects that can be improved to </a:t>
            </a:r>
            <a:r>
              <a:rPr lang="en-US" altLang="zh-CN" err="1">
                <a:solidFill>
                  <a:srgbClr val="121212"/>
                </a:solidFill>
              </a:rPr>
              <a:t>makethe</a:t>
            </a:r>
            <a:r>
              <a:rPr lang="en-US" altLang="zh-CN">
                <a:solidFill>
                  <a:srgbClr val="121212"/>
                </a:solidFill>
              </a:rPr>
              <a:t> experience and generated results better. First of all... Last but not the least, we </a:t>
            </a:r>
            <a:r>
              <a:rPr lang="en-US" altLang="zh-CN" err="1">
                <a:solidFill>
                  <a:srgbClr val="121212"/>
                </a:solidFill>
              </a:rPr>
              <a:t>wantto</a:t>
            </a:r>
            <a:r>
              <a:rPr lang="en-US" altLang="zh-CN">
                <a:solidFill>
                  <a:srgbClr val="121212"/>
                </a:solidFill>
              </a:rPr>
              <a:t> enhance the coupling between text and visual, that is, learning language </a:t>
            </a:r>
            <a:r>
              <a:rPr lang="en-US" altLang="zh-CN" err="1">
                <a:solidFill>
                  <a:srgbClr val="121212"/>
                </a:solidFill>
              </a:rPr>
              <a:t>generationfrom</a:t>
            </a:r>
            <a:r>
              <a:rPr lang="en-US" altLang="zh-CN">
                <a:solidFill>
                  <a:srgbClr val="121212"/>
                </a:solidFill>
              </a:rPr>
              <a:t> visual features </a:t>
            </a:r>
            <a:r>
              <a:rPr lang="en-US" altLang="zh-CN" err="1">
                <a:solidFill>
                  <a:srgbClr val="121212"/>
                </a:solidFill>
              </a:rPr>
              <a:t>supervisiorWhite</a:t>
            </a:r>
            <a:r>
              <a:rPr lang="en-US" altLang="zh-CN">
                <a:solidFill>
                  <a:srgbClr val="121212"/>
                </a:solidFill>
              </a:rPr>
              <a:t> our </a:t>
            </a:r>
            <a:r>
              <a:rPr lang="en-US" altLang="zh-CN" err="1">
                <a:solidFill>
                  <a:srgbClr val="121212"/>
                </a:solidFill>
              </a:rPr>
              <a:t>produeed</a:t>
            </a:r>
            <a:r>
              <a:rPr lang="en-US" altLang="zh-CN">
                <a:solidFill>
                  <a:srgbClr val="121212"/>
                </a:solidFill>
              </a:rPr>
              <a:t> stories and corresponding litustra0ns </a:t>
            </a:r>
            <a:r>
              <a:rPr lang="en-US" altLang="zh-CN" err="1">
                <a:solidFill>
                  <a:srgbClr val="121212"/>
                </a:solidFill>
              </a:rPr>
              <a:t>pxhibit</a:t>
            </a:r>
            <a:r>
              <a:rPr lang="en-US" altLang="zh-CN">
                <a:solidFill>
                  <a:srgbClr val="121212"/>
                </a:solidFill>
              </a:rPr>
              <a:t> </a:t>
            </a:r>
            <a:r>
              <a:rPr lang="en-US" altLang="zh-CN" err="1">
                <a:solidFill>
                  <a:srgbClr val="121212"/>
                </a:solidFill>
              </a:rPr>
              <a:t>coherence.etepment</a:t>
            </a:r>
            <a:r>
              <a:rPr lang="en-US" altLang="zh-CN">
                <a:solidFill>
                  <a:srgbClr val="121212"/>
                </a:solidFill>
              </a:rPr>
              <a:t>. </a:t>
            </a:r>
            <a:r>
              <a:rPr lang="en-US" altLang="zh-CN" err="1">
                <a:solidFill>
                  <a:srgbClr val="121212"/>
                </a:solidFill>
              </a:rPr>
              <a:t>Thepinelinehraien</a:t>
            </a:r>
            <a:r>
              <a:rPr lang="en-US" altLang="zh-CN">
                <a:solidFill>
                  <a:srgbClr val="121212"/>
                </a:solidFill>
              </a:rPr>
              <a:t>/progression and </a:t>
            </a:r>
            <a:r>
              <a:rPr lang="en-US" altLang="zh-CN" err="1">
                <a:solidFill>
                  <a:srgbClr val="121212"/>
                </a:solidFill>
              </a:rPr>
              <a:t>adherencetecharacters</a:t>
            </a:r>
            <a:r>
              <a:rPr lang="en-US" altLang="zh-CN">
                <a:solidFill>
                  <a:srgbClr val="121212"/>
                </a:solidFill>
              </a:rPr>
              <a:t> </a:t>
            </a:r>
            <a:r>
              <a:rPr lang="en-US" altLang="zh-CN" err="1">
                <a:solidFill>
                  <a:srgbClr val="121212"/>
                </a:solidFill>
              </a:rPr>
              <a:t>emotonardproposes</a:t>
            </a:r>
            <a:r>
              <a:rPr lang="en-US" altLang="zh-CN">
                <a:solidFill>
                  <a:srgbClr val="121212"/>
                </a:solidFill>
              </a:rPr>
              <a:t> a next sentence generation pipeline to co-create visual stories with the </a:t>
            </a:r>
            <a:r>
              <a:rPr lang="en-US" altLang="zh-CN" err="1">
                <a:solidFill>
                  <a:srgbClr val="121212"/>
                </a:solidFill>
              </a:rPr>
              <a:t>users.The</a:t>
            </a:r>
            <a:r>
              <a:rPr lang="en-US" altLang="zh-CN">
                <a:solidFill>
                  <a:srgbClr val="121212"/>
                </a:solidFill>
              </a:rPr>
              <a:t> pipeline allows the user to control events and emotions on the generated </a:t>
            </a:r>
            <a:r>
              <a:rPr lang="en-US" altLang="zh-CN" err="1">
                <a:solidFill>
                  <a:srgbClr val="121212"/>
                </a:solidFill>
              </a:rPr>
              <a:t>content.The</a:t>
            </a:r>
            <a:r>
              <a:rPr lang="en-US" altLang="zh-CN">
                <a:solidFill>
                  <a:srgbClr val="121212"/>
                </a:solidFill>
              </a:rPr>
              <a:t> two parts, narrative and image generation, where in narrative generation, </a:t>
            </a:r>
            <a:r>
              <a:rPr lang="en-US" altLang="zh-CN" err="1">
                <a:solidFill>
                  <a:srgbClr val="121212"/>
                </a:solidFill>
              </a:rPr>
              <a:t>thesystem</a:t>
            </a:r>
            <a:r>
              <a:rPr lang="en-US" altLang="zh-CN">
                <a:solidFill>
                  <a:srgbClr val="121212"/>
                </a:solidFill>
              </a:rPr>
              <a:t> generates the next sentence using user-specified keywords and emotion </a:t>
            </a:r>
            <a:r>
              <a:rPr lang="en-US" altLang="zh-CN" err="1">
                <a:solidFill>
                  <a:srgbClr val="121212"/>
                </a:solidFill>
              </a:rPr>
              <a:t>labels.and</a:t>
            </a:r>
            <a:r>
              <a:rPr lang="en-US" altLang="zh-CN">
                <a:solidFill>
                  <a:srgbClr val="121212"/>
                </a:solidFill>
              </a:rPr>
              <a:t> in image generation, Disco Diffusion combined with object detection are used </a:t>
            </a:r>
            <a:r>
              <a:rPr lang="en-US" altLang="zh-CN" err="1">
                <a:solidFill>
                  <a:srgbClr val="121212"/>
                </a:solidFill>
              </a:rPr>
              <a:t>tocreate</a:t>
            </a:r>
            <a:r>
              <a:rPr lang="en-US" altLang="zh-CN">
                <a:solidFill>
                  <a:srgbClr val="121212"/>
                </a:solidFill>
              </a:rPr>
              <a:t> a visually appealing image and provide additional keyword suggestions for story development, (the two parts) works together</a:t>
            </a:r>
            <a:endParaRPr>
              <a:solidFill>
                <a:srgbClr val="121212"/>
              </a:solidFill>
            </a:endParaRPr>
          </a:p>
        </p:txBody>
      </p:sp>
      <p:sp>
        <p:nvSpPr>
          <p:cNvPr id="587" name="Google Shape;587;g1759f4827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759f48274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1759f48274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zh-CN">
                <a:solidFill>
                  <a:srgbClr val="121212"/>
                </a:solidFill>
              </a:rPr>
              <a:t>Presenter:</a:t>
            </a:r>
            <a:endParaRPr>
              <a:solidFill>
                <a:srgbClr val="121212"/>
              </a:solidFill>
            </a:endParaRPr>
          </a:p>
          <a:p>
            <a:pPr marL="0" lvl="0" indent="0" algn="l" rtl="0">
              <a:lnSpc>
                <a:spcPct val="100000"/>
              </a:lnSpc>
              <a:spcBef>
                <a:spcPts val="0"/>
              </a:spcBef>
              <a:spcAft>
                <a:spcPts val="0"/>
              </a:spcAft>
              <a:buSzPts val="1100"/>
              <a:buNone/>
            </a:pPr>
            <a:r>
              <a:rPr lang="en-US" altLang="zh-CN">
                <a:solidFill>
                  <a:srgbClr val="121212"/>
                </a:solidFill>
              </a:rPr>
              <a:t>Brendan</a:t>
            </a:r>
            <a:endParaRPr>
              <a:solidFill>
                <a:srgbClr val="121212"/>
              </a:solidFill>
            </a:endParaRPr>
          </a:p>
          <a:p>
            <a:pPr marL="0" lvl="0" indent="0" algn="l" rtl="0">
              <a:lnSpc>
                <a:spcPct val="100000"/>
              </a:lnSpc>
              <a:spcBef>
                <a:spcPts val="0"/>
              </a:spcBef>
              <a:spcAft>
                <a:spcPts val="0"/>
              </a:spcAft>
              <a:buSzPts val="1100"/>
              <a:buNone/>
            </a:pPr>
            <a:endParaRPr>
              <a:solidFill>
                <a:srgbClr val="121212"/>
              </a:solidFill>
            </a:endParaRPr>
          </a:p>
          <a:p>
            <a:pPr marL="0" lvl="0" indent="0" algn="l" rtl="0">
              <a:lnSpc>
                <a:spcPct val="100000"/>
              </a:lnSpc>
              <a:spcBef>
                <a:spcPts val="0"/>
              </a:spcBef>
              <a:spcAft>
                <a:spcPts val="0"/>
              </a:spcAft>
              <a:buSzPts val="1100"/>
              <a:buNone/>
            </a:pPr>
            <a:r>
              <a:rPr lang="zh-CN">
                <a:solidFill>
                  <a:srgbClr val="121212"/>
                </a:solidFill>
              </a:rPr>
              <a:t>There has been a lot of work on AI based story generation. In recent years, neural model based generation has attracted a lot of attention…. in particular, after 2019, many work has focused on finine tuning large language models for text generation</a:t>
            </a:r>
            <a:endParaRPr>
              <a:solidFill>
                <a:srgbClr val="121212"/>
              </a:solidFill>
            </a:endParaRPr>
          </a:p>
        </p:txBody>
      </p:sp>
      <p:sp>
        <p:nvSpPr>
          <p:cNvPr id="598" name="Google Shape;598;g1759f48274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759f482741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1759f482741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zh-CN">
                <a:solidFill>
                  <a:srgbClr val="121212"/>
                </a:solidFill>
              </a:rPr>
              <a:t>Presenter:</a:t>
            </a:r>
            <a:endParaRPr>
              <a:solidFill>
                <a:srgbClr val="121212"/>
              </a:solidFill>
            </a:endParaRPr>
          </a:p>
          <a:p>
            <a:pPr marL="0" lvl="0" indent="0" algn="l" rtl="0">
              <a:lnSpc>
                <a:spcPct val="100000"/>
              </a:lnSpc>
              <a:spcBef>
                <a:spcPts val="0"/>
              </a:spcBef>
              <a:spcAft>
                <a:spcPts val="0"/>
              </a:spcAft>
              <a:buSzPts val="1100"/>
              <a:buNone/>
            </a:pPr>
            <a:r>
              <a:rPr lang="zh-CN">
                <a:solidFill>
                  <a:srgbClr val="121212"/>
                </a:solidFill>
              </a:rPr>
              <a:t>Yuetian</a:t>
            </a:r>
            <a:endParaRPr lang="en-US" altLang="zh-CN">
              <a:solidFill>
                <a:srgbClr val="121212"/>
              </a:solidFill>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And for our framework. The first thing that needs to be made clear is that unlike previous approaches like </a:t>
            </a:r>
            <a:r>
              <a:rPr lang="en-US" altLang="zh-CN" sz="1800" b="0" i="0" u="none" strike="noStrike" err="1">
                <a:solidFill>
                  <a:srgbClr val="000000"/>
                </a:solidFill>
                <a:effectLst/>
                <a:latin typeface="Times New Roman" panose="02020603050405020304" pitchFamily="18" charset="0"/>
              </a:rPr>
              <a:t>Rytr</a:t>
            </a:r>
            <a:r>
              <a:rPr lang="en-US" altLang="zh-CN" sz="1800" b="0" i="0" u="none" strike="noStrike">
                <a:solidFill>
                  <a:srgbClr val="000000"/>
                </a:solidFill>
                <a:effectLst/>
                <a:latin typeface="Times New Roman" panose="02020603050405020304" pitchFamily="18" charset="0"/>
              </a:rPr>
              <a:t> or Jasper, that to implement an interactive story generation by modifying the storyline itself, we intend to introduce more control to this process that we can make use of both priori knowledge of language models and user’s creativity that brings immersion and manual control to the plots. By giving the language model the prompt that includes key information, which we will discuss in detail later, in the next stage of the story. This allows the story to be logical while still accepting the evaluation from the users.</a:t>
            </a:r>
            <a:endParaRPr lang="en-US" altLang="zh-CN" b="0">
              <a:effectLst/>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 </a:t>
            </a:r>
            <a:endParaRPr lang="en-US" altLang="zh-CN" b="0">
              <a:effectLst/>
            </a:endParaRPr>
          </a:p>
          <a:p>
            <a:pPr rtl="0">
              <a:spcBef>
                <a:spcPts val="0"/>
              </a:spcBef>
              <a:spcAft>
                <a:spcPts val="0"/>
              </a:spcAft>
            </a:pPr>
            <a:r>
              <a:rPr lang="en-US" altLang="zh-CN" sz="1800" b="0" i="0" u="none" strike="noStrike">
                <a:solidFill>
                  <a:srgbClr val="000000"/>
                </a:solidFill>
                <a:effectLst/>
                <a:latin typeface="Times New Roman" panose="02020603050405020304" pitchFamily="18" charset="0"/>
              </a:rPr>
              <a:t>As for the controlled image generation implementation, we produced a pipeline based on prompt learning to generate images in real time based on the content provided in the above process to further enhance the flexibility of story generation as well as to further couple the text-to-image process into our framework. In the next slides, we will elaborate further on the challenging part of the implementation of these two points.</a:t>
            </a:r>
            <a:endParaRPr lang="en-US" altLang="zh-CN" b="0">
              <a:effectLst/>
            </a:endParaRPr>
          </a:p>
          <a:p>
            <a:br>
              <a:rPr lang="en-US" altLang="zh-CN"/>
            </a:br>
            <a:endParaRPr>
              <a:solidFill>
                <a:srgbClr val="121212"/>
              </a:solidFill>
            </a:endParaRPr>
          </a:p>
        </p:txBody>
      </p:sp>
      <p:sp>
        <p:nvSpPr>
          <p:cNvPr id="607" name="Google Shape;607;g1759f482741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C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721cde4fae_1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1721cde4fae_17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g1721cde4fae_17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7</a:t>
            </a:fld>
            <a:endParaRPr lang="zh-CN" altLang="en-US"/>
          </a:p>
        </p:txBody>
      </p:sp>
    </p:spTree>
    <p:extLst>
      <p:ext uri="{BB962C8B-B14F-4D97-AF65-F5344CB8AC3E}">
        <p14:creationId xmlns:p14="http://schemas.microsoft.com/office/powerpoint/2010/main" val="89858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8</a:t>
            </a:fld>
            <a:endParaRPr lang="zh-CN" altLang="en-US"/>
          </a:p>
        </p:txBody>
      </p:sp>
    </p:spTree>
    <p:extLst>
      <p:ext uri="{BB962C8B-B14F-4D97-AF65-F5344CB8AC3E}">
        <p14:creationId xmlns:p14="http://schemas.microsoft.com/office/powerpoint/2010/main" val="3889526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21212"/>
              </a:solidFill>
              <a:effectLst/>
              <a:latin typeface="-apple-system"/>
            </a:endParaRPr>
          </a:p>
        </p:txBody>
      </p:sp>
      <p:sp>
        <p:nvSpPr>
          <p:cNvPr id="4" name="Slide Number Placeholder 3"/>
          <p:cNvSpPr>
            <a:spLocks noGrp="1"/>
          </p:cNvSpPr>
          <p:nvPr>
            <p:ph type="sldNum" sz="quarter" idx="5"/>
          </p:nvPr>
        </p:nvSpPr>
        <p:spPr/>
        <p:txBody>
          <a:bodyPr/>
          <a:lstStyle/>
          <a:p>
            <a:fld id="{65327C4D-D592-4D94-8C58-B08715F25A60}" type="slidenum">
              <a:rPr lang="zh-CN" altLang="en-US" smtClean="0"/>
              <a:t>9</a:t>
            </a:fld>
            <a:endParaRPr lang="zh-CN" altLang="en-US"/>
          </a:p>
        </p:txBody>
      </p:sp>
    </p:spTree>
    <p:extLst>
      <p:ext uri="{BB962C8B-B14F-4D97-AF65-F5344CB8AC3E}">
        <p14:creationId xmlns:p14="http://schemas.microsoft.com/office/powerpoint/2010/main" val="2758768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600A-C6B7-4133-9FEA-57FEE22A04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6679BBB-5D72-4FF3-9C54-7ED67B0217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9F713DC-0AB5-4C09-8357-4451DCB8ACB0}"/>
              </a:ext>
            </a:extLst>
          </p:cNvPr>
          <p:cNvSpPr>
            <a:spLocks noGrp="1"/>
          </p:cNvSpPr>
          <p:nvPr>
            <p:ph type="dt" sz="half" idx="10"/>
          </p:nvPr>
        </p:nvSpPr>
        <p:spPr/>
        <p:txBody>
          <a:bodyPr/>
          <a:lstStyle/>
          <a:p>
            <a:fld id="{0D4E42C7-8AA3-44D8-BDAD-78667DD02232}" type="datetime1">
              <a:rPr lang="zh-CN" altLang="en-US" smtClean="0"/>
              <a:t>2023/4/22</a:t>
            </a:fld>
            <a:endParaRPr lang="zh-CN" altLang="en-US"/>
          </a:p>
        </p:txBody>
      </p:sp>
      <p:sp>
        <p:nvSpPr>
          <p:cNvPr id="5" name="Footer Placeholder 4">
            <a:extLst>
              <a:ext uri="{FF2B5EF4-FFF2-40B4-BE49-F238E27FC236}">
                <a16:creationId xmlns:a16="http://schemas.microsoft.com/office/drawing/2014/main" id="{AF6D2EE1-DB6D-4E86-9F9D-7D0CE9E3038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96209EA-9492-42FC-9D02-655EE2C7C7CB}"/>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9581350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7313-3621-4D26-8C0A-57CA7998BFB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E37D74A-F408-4FC0-AA5D-E5B029799F7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F096D3F-53CC-444C-B501-298AB6F3A876}"/>
              </a:ext>
            </a:extLst>
          </p:cNvPr>
          <p:cNvSpPr>
            <a:spLocks noGrp="1"/>
          </p:cNvSpPr>
          <p:nvPr>
            <p:ph type="dt" sz="half" idx="10"/>
          </p:nvPr>
        </p:nvSpPr>
        <p:spPr/>
        <p:txBody>
          <a:bodyPr/>
          <a:lstStyle/>
          <a:p>
            <a:fld id="{573546EE-04E9-4814-9CD6-56C54741DE36}" type="datetime1">
              <a:rPr lang="zh-CN" altLang="en-US" smtClean="0"/>
              <a:t>2023/4/22</a:t>
            </a:fld>
            <a:endParaRPr lang="zh-CN" altLang="en-US"/>
          </a:p>
        </p:txBody>
      </p:sp>
      <p:sp>
        <p:nvSpPr>
          <p:cNvPr id="5" name="Footer Placeholder 4">
            <a:extLst>
              <a:ext uri="{FF2B5EF4-FFF2-40B4-BE49-F238E27FC236}">
                <a16:creationId xmlns:a16="http://schemas.microsoft.com/office/drawing/2014/main" id="{24871B1E-19EB-4A0B-8817-D21D639EE64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09762B6-1A99-4E3D-BBB2-BD95723D851D}"/>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935532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8B4077-B4C3-4815-8218-3168B79B51C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9454E24-9FA4-4641-ACEB-EE59EC029544}"/>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5D8B75A-0FDC-43DC-A0EE-B9E357C181C5}"/>
              </a:ext>
            </a:extLst>
          </p:cNvPr>
          <p:cNvSpPr>
            <a:spLocks noGrp="1"/>
          </p:cNvSpPr>
          <p:nvPr>
            <p:ph type="dt" sz="half" idx="10"/>
          </p:nvPr>
        </p:nvSpPr>
        <p:spPr/>
        <p:txBody>
          <a:bodyPr/>
          <a:lstStyle/>
          <a:p>
            <a:fld id="{C2DD226B-6E47-4017-B886-487CA4453EE7}" type="datetime1">
              <a:rPr lang="zh-CN" altLang="en-US" smtClean="0"/>
              <a:t>2023/4/22</a:t>
            </a:fld>
            <a:endParaRPr lang="zh-CN" altLang="en-US"/>
          </a:p>
        </p:txBody>
      </p:sp>
      <p:sp>
        <p:nvSpPr>
          <p:cNvPr id="5" name="Footer Placeholder 4">
            <a:extLst>
              <a:ext uri="{FF2B5EF4-FFF2-40B4-BE49-F238E27FC236}">
                <a16:creationId xmlns:a16="http://schemas.microsoft.com/office/drawing/2014/main" id="{59EAF42A-648D-4081-B7D0-654D12E3E14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C5E409-B388-4E07-8E1A-4C1A2A6FD53F}"/>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482945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42B1-AA4E-451C-8B56-33D692E57ED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5FD0561-2401-4E16-8450-7F6C4BA1148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FDA72AF-589B-438F-9CF8-185D4BB2F79E}"/>
              </a:ext>
            </a:extLst>
          </p:cNvPr>
          <p:cNvSpPr>
            <a:spLocks noGrp="1"/>
          </p:cNvSpPr>
          <p:nvPr>
            <p:ph type="dt" sz="half" idx="10"/>
          </p:nvPr>
        </p:nvSpPr>
        <p:spPr/>
        <p:txBody>
          <a:bodyPr/>
          <a:lstStyle/>
          <a:p>
            <a:fld id="{0B65DAD3-B89B-4A42-9DE7-2645834DB3CF}" type="datetime1">
              <a:rPr lang="zh-CN" altLang="en-US" smtClean="0"/>
              <a:t>2023/4/22</a:t>
            </a:fld>
            <a:endParaRPr lang="zh-CN" altLang="en-US"/>
          </a:p>
        </p:txBody>
      </p:sp>
      <p:sp>
        <p:nvSpPr>
          <p:cNvPr id="5" name="Footer Placeholder 4">
            <a:extLst>
              <a:ext uri="{FF2B5EF4-FFF2-40B4-BE49-F238E27FC236}">
                <a16:creationId xmlns:a16="http://schemas.microsoft.com/office/drawing/2014/main" id="{5D50C393-44CD-4B5B-88FD-B538A70A2A0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82C7472-8505-4736-B5CE-634A9E83E249}"/>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40357351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AF77C-3D5F-478A-A0F9-E4246A79C07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335D26C-F783-4190-B1D4-563896DC7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A1CDD845-FA40-4581-AEAB-59821E679D0C}"/>
              </a:ext>
            </a:extLst>
          </p:cNvPr>
          <p:cNvSpPr>
            <a:spLocks noGrp="1"/>
          </p:cNvSpPr>
          <p:nvPr>
            <p:ph type="dt" sz="half" idx="10"/>
          </p:nvPr>
        </p:nvSpPr>
        <p:spPr/>
        <p:txBody>
          <a:bodyPr/>
          <a:lstStyle/>
          <a:p>
            <a:fld id="{CF8B81E6-DE82-4037-A4A0-3A67DA28B129}" type="datetime1">
              <a:rPr lang="zh-CN" altLang="en-US" smtClean="0"/>
              <a:t>2023/4/22</a:t>
            </a:fld>
            <a:endParaRPr lang="zh-CN" altLang="en-US"/>
          </a:p>
        </p:txBody>
      </p:sp>
      <p:sp>
        <p:nvSpPr>
          <p:cNvPr id="5" name="Footer Placeholder 4">
            <a:extLst>
              <a:ext uri="{FF2B5EF4-FFF2-40B4-BE49-F238E27FC236}">
                <a16:creationId xmlns:a16="http://schemas.microsoft.com/office/drawing/2014/main" id="{8208DC74-0A4B-4E0A-85E4-75AA581CF11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8A49876-06AC-4F6E-A3E5-3CF74D950012}"/>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12873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DCCF-97EC-4698-8825-2FEED7B420C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FC125EB-EEBE-4A47-8668-9A7430FEA0A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2B1D6436-97F1-4BC4-85BC-1C2605BCF5F8}"/>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3ECD1BA-22D4-433F-8A28-6B4EAC27CFC0}"/>
              </a:ext>
            </a:extLst>
          </p:cNvPr>
          <p:cNvSpPr>
            <a:spLocks noGrp="1"/>
          </p:cNvSpPr>
          <p:nvPr>
            <p:ph type="dt" sz="half" idx="10"/>
          </p:nvPr>
        </p:nvSpPr>
        <p:spPr/>
        <p:txBody>
          <a:bodyPr/>
          <a:lstStyle/>
          <a:p>
            <a:fld id="{2A2B1CBE-B234-4C85-9A75-3B2305F172C1}" type="datetime1">
              <a:rPr lang="zh-CN" altLang="en-US" smtClean="0"/>
              <a:t>2023/4/22</a:t>
            </a:fld>
            <a:endParaRPr lang="zh-CN" altLang="en-US"/>
          </a:p>
        </p:txBody>
      </p:sp>
      <p:sp>
        <p:nvSpPr>
          <p:cNvPr id="6" name="Footer Placeholder 5">
            <a:extLst>
              <a:ext uri="{FF2B5EF4-FFF2-40B4-BE49-F238E27FC236}">
                <a16:creationId xmlns:a16="http://schemas.microsoft.com/office/drawing/2014/main" id="{6A5C4A69-B17A-4AFC-883E-2E83C2E317F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7AE1F0F-E55E-497C-A842-76C54282CA1F}"/>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15742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B87-B671-4414-8B61-D66E99A2B0D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B84B0B5-C659-4DBD-A3A5-9910F866A4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16CABF3-FD54-4389-9A2E-0BC312EED167}"/>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419D38B-37AE-45B9-BFBE-4B50BC2A3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15DD406-F08D-489E-8DC5-5772FDF7ED2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6A4F7FF-52C0-44F2-8942-BE979DFBA216}"/>
              </a:ext>
            </a:extLst>
          </p:cNvPr>
          <p:cNvSpPr>
            <a:spLocks noGrp="1"/>
          </p:cNvSpPr>
          <p:nvPr>
            <p:ph type="dt" sz="half" idx="10"/>
          </p:nvPr>
        </p:nvSpPr>
        <p:spPr/>
        <p:txBody>
          <a:bodyPr/>
          <a:lstStyle/>
          <a:p>
            <a:fld id="{FF479327-06A0-48C1-8429-0B07309BE93C}" type="datetime1">
              <a:rPr lang="zh-CN" altLang="en-US" smtClean="0"/>
              <a:t>2023/4/22</a:t>
            </a:fld>
            <a:endParaRPr lang="zh-CN" altLang="en-US"/>
          </a:p>
        </p:txBody>
      </p:sp>
      <p:sp>
        <p:nvSpPr>
          <p:cNvPr id="8" name="Footer Placeholder 7">
            <a:extLst>
              <a:ext uri="{FF2B5EF4-FFF2-40B4-BE49-F238E27FC236}">
                <a16:creationId xmlns:a16="http://schemas.microsoft.com/office/drawing/2014/main" id="{54B351F5-2D93-40B0-9E2D-0317FE5F1BBF}"/>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64CCE8E-2774-4EF5-AA40-6D7F5CA3094A}"/>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706975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BE9B-047B-4BD8-9B0F-E040EA51789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A557441-730A-41A8-858B-1F4623FDC0E0}"/>
              </a:ext>
            </a:extLst>
          </p:cNvPr>
          <p:cNvSpPr>
            <a:spLocks noGrp="1"/>
          </p:cNvSpPr>
          <p:nvPr>
            <p:ph type="dt" sz="half" idx="10"/>
          </p:nvPr>
        </p:nvSpPr>
        <p:spPr/>
        <p:txBody>
          <a:bodyPr/>
          <a:lstStyle/>
          <a:p>
            <a:fld id="{03A9DF88-6165-4F42-AB19-61123967C356}" type="datetime1">
              <a:rPr lang="zh-CN" altLang="en-US" smtClean="0"/>
              <a:t>2023/4/22</a:t>
            </a:fld>
            <a:endParaRPr lang="zh-CN" altLang="en-US"/>
          </a:p>
        </p:txBody>
      </p:sp>
      <p:sp>
        <p:nvSpPr>
          <p:cNvPr id="4" name="Footer Placeholder 3">
            <a:extLst>
              <a:ext uri="{FF2B5EF4-FFF2-40B4-BE49-F238E27FC236}">
                <a16:creationId xmlns:a16="http://schemas.microsoft.com/office/drawing/2014/main" id="{F7FDB94A-F08A-4125-ABE4-23CF6288BFE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C1762C41-1520-46C0-9069-F9F666DBBF96}"/>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2835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AC49C8-8029-4765-A9E8-0A54533E2FE1}"/>
              </a:ext>
            </a:extLst>
          </p:cNvPr>
          <p:cNvSpPr>
            <a:spLocks noGrp="1"/>
          </p:cNvSpPr>
          <p:nvPr>
            <p:ph type="dt" sz="half" idx="10"/>
          </p:nvPr>
        </p:nvSpPr>
        <p:spPr/>
        <p:txBody>
          <a:bodyPr/>
          <a:lstStyle/>
          <a:p>
            <a:fld id="{D7881E8C-9E54-49EB-8E3F-C232A156E970}" type="datetime1">
              <a:rPr lang="zh-CN" altLang="en-US" smtClean="0"/>
              <a:t>2023/4/22</a:t>
            </a:fld>
            <a:endParaRPr lang="zh-CN" altLang="en-US"/>
          </a:p>
        </p:txBody>
      </p:sp>
      <p:sp>
        <p:nvSpPr>
          <p:cNvPr id="3" name="Footer Placeholder 2">
            <a:extLst>
              <a:ext uri="{FF2B5EF4-FFF2-40B4-BE49-F238E27FC236}">
                <a16:creationId xmlns:a16="http://schemas.microsoft.com/office/drawing/2014/main" id="{2A760A83-55E7-422C-BACB-EF38418A051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2978937-1EAC-4EB1-A014-FFC341BF084E}"/>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1440599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5562-B462-476B-B0D7-0296E7268E3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056B5EB-4408-491C-A14A-15181CE2F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0A1CF4B-73B4-4FFA-8513-94A19B4E0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9547A2B-83CC-4CC5-8825-23A05B8CED08}"/>
              </a:ext>
            </a:extLst>
          </p:cNvPr>
          <p:cNvSpPr>
            <a:spLocks noGrp="1"/>
          </p:cNvSpPr>
          <p:nvPr>
            <p:ph type="dt" sz="half" idx="10"/>
          </p:nvPr>
        </p:nvSpPr>
        <p:spPr/>
        <p:txBody>
          <a:bodyPr/>
          <a:lstStyle/>
          <a:p>
            <a:fld id="{5C0282EA-AF6A-4AAE-8A8E-3B86D2466A5E}" type="datetime1">
              <a:rPr lang="zh-CN" altLang="en-US" smtClean="0"/>
              <a:t>2023/4/22</a:t>
            </a:fld>
            <a:endParaRPr lang="zh-CN" altLang="en-US"/>
          </a:p>
        </p:txBody>
      </p:sp>
      <p:sp>
        <p:nvSpPr>
          <p:cNvPr id="6" name="Footer Placeholder 5">
            <a:extLst>
              <a:ext uri="{FF2B5EF4-FFF2-40B4-BE49-F238E27FC236}">
                <a16:creationId xmlns:a16="http://schemas.microsoft.com/office/drawing/2014/main" id="{C4441E98-5833-4D36-B093-C810B097E0E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CD9AC1B-934D-4A5D-9A55-38CDE78E6D8E}"/>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878349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952E6-2BC7-4C80-B81A-F4FA102B812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D7D7FDD-FCD2-48BA-B008-33498F744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6B93E63-162E-4782-AE63-F41E19225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E5D91A0-085F-4B5F-96DB-394D730EAA7F}"/>
              </a:ext>
            </a:extLst>
          </p:cNvPr>
          <p:cNvSpPr>
            <a:spLocks noGrp="1"/>
          </p:cNvSpPr>
          <p:nvPr>
            <p:ph type="dt" sz="half" idx="10"/>
          </p:nvPr>
        </p:nvSpPr>
        <p:spPr/>
        <p:txBody>
          <a:bodyPr/>
          <a:lstStyle/>
          <a:p>
            <a:fld id="{28733BC8-1130-4223-9CA0-DB80D19B3EB5}" type="datetime1">
              <a:rPr lang="zh-CN" altLang="en-US" smtClean="0"/>
              <a:t>2023/4/22</a:t>
            </a:fld>
            <a:endParaRPr lang="zh-CN" altLang="en-US"/>
          </a:p>
        </p:txBody>
      </p:sp>
      <p:sp>
        <p:nvSpPr>
          <p:cNvPr id="6" name="Footer Placeholder 5">
            <a:extLst>
              <a:ext uri="{FF2B5EF4-FFF2-40B4-BE49-F238E27FC236}">
                <a16:creationId xmlns:a16="http://schemas.microsoft.com/office/drawing/2014/main" id="{817B07F2-8629-4672-B177-E97994C258D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D196064-7FA7-468D-931D-47DEB25BEBE9}"/>
              </a:ext>
            </a:extLst>
          </p:cNvPr>
          <p:cNvSpPr>
            <a:spLocks noGrp="1"/>
          </p:cNvSpPr>
          <p:nvPr>
            <p:ph type="sldNum" sz="quarter" idx="12"/>
          </p:nvPr>
        </p:nvSpPr>
        <p:spPr/>
        <p:txBody>
          <a:body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222898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49927B-B53C-4F65-A7E5-944051F940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118019D-C187-47C3-9C94-DA5C50C84A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60CA5ED-D4A2-4A49-8333-0217B56D4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903378-FD7A-454D-93D0-6D8301BA21C0}" type="datetime1">
              <a:rPr lang="zh-CN" altLang="en-US" smtClean="0"/>
              <a:t>2023/4/22</a:t>
            </a:fld>
            <a:endParaRPr lang="zh-CN" altLang="en-US"/>
          </a:p>
        </p:txBody>
      </p:sp>
      <p:sp>
        <p:nvSpPr>
          <p:cNvPr id="5" name="Footer Placeholder 4">
            <a:extLst>
              <a:ext uri="{FF2B5EF4-FFF2-40B4-BE49-F238E27FC236}">
                <a16:creationId xmlns:a16="http://schemas.microsoft.com/office/drawing/2014/main" id="{7019BA4B-E040-4825-AA7E-CDDFF9C11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CF5B355-DC61-4044-B3A3-5AEF11C66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25C7F-0526-43C4-A928-E2B81C22953E}" type="slidenum">
              <a:rPr lang="zh-CN" altLang="en-US" smtClean="0"/>
              <a:t>‹#›</a:t>
            </a:fld>
            <a:endParaRPr lang="zh-CN" altLang="en-US"/>
          </a:p>
        </p:txBody>
      </p:sp>
    </p:spTree>
    <p:extLst>
      <p:ext uri="{BB962C8B-B14F-4D97-AF65-F5344CB8AC3E}">
        <p14:creationId xmlns:p14="http://schemas.microsoft.com/office/powerpoint/2010/main" val="3461501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18.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jasper.a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rytr.m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95B70E-49FE-488F-A24D-BBE73690ADAD}"/>
              </a:ext>
            </a:extLst>
          </p:cNvPr>
          <p:cNvSpPr/>
          <p:nvPr/>
        </p:nvSpPr>
        <p:spPr>
          <a:xfrm>
            <a:off x="0" y="0"/>
            <a:ext cx="4566285"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75" name="Rectangle 74">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CE59400A-E35D-96BB-6F7B-A81C38F41A1B}"/>
              </a:ext>
            </a:extLst>
          </p:cNvPr>
          <p:cNvSpPr/>
          <p:nvPr/>
        </p:nvSpPr>
        <p:spPr>
          <a:xfrm>
            <a:off x="4812164" y="3045866"/>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Rectangle 364">
            <a:extLst>
              <a:ext uri="{FF2B5EF4-FFF2-40B4-BE49-F238E27FC236}">
                <a16:creationId xmlns:a16="http://schemas.microsoft.com/office/drawing/2014/main" id="{ADFBFF08-1C82-B8E2-3123-F1E339AC9DE1}"/>
              </a:ext>
            </a:extLst>
          </p:cNvPr>
          <p:cNvSpPr/>
          <p:nvPr/>
        </p:nvSpPr>
        <p:spPr>
          <a:xfrm>
            <a:off x="4812164" y="1959822"/>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Partial Circle 366">
            <a:extLst>
              <a:ext uri="{FF2B5EF4-FFF2-40B4-BE49-F238E27FC236}">
                <a16:creationId xmlns:a16="http://schemas.microsoft.com/office/drawing/2014/main" id="{237684B2-4A42-AE73-396F-3B6F77E3BB8C}"/>
              </a:ext>
            </a:extLst>
          </p:cNvPr>
          <p:cNvSpPr/>
          <p:nvPr/>
        </p:nvSpPr>
        <p:spPr>
          <a:xfrm>
            <a:off x="5461696" y="2018187"/>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8" name="Partial Circle 367">
            <a:extLst>
              <a:ext uri="{FF2B5EF4-FFF2-40B4-BE49-F238E27FC236}">
                <a16:creationId xmlns:a16="http://schemas.microsoft.com/office/drawing/2014/main" id="{5EA406CE-B047-AACF-01FD-7B199F445BEB}"/>
              </a:ext>
            </a:extLst>
          </p:cNvPr>
          <p:cNvSpPr/>
          <p:nvPr/>
        </p:nvSpPr>
        <p:spPr>
          <a:xfrm rot="2703791">
            <a:off x="5461696" y="201818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9" name="Partial Circle 368">
            <a:extLst>
              <a:ext uri="{FF2B5EF4-FFF2-40B4-BE49-F238E27FC236}">
                <a16:creationId xmlns:a16="http://schemas.microsoft.com/office/drawing/2014/main" id="{2AE46DA1-0F0D-BB68-092F-4D0AB427C439}"/>
              </a:ext>
            </a:extLst>
          </p:cNvPr>
          <p:cNvSpPr/>
          <p:nvPr/>
        </p:nvSpPr>
        <p:spPr>
          <a:xfrm rot="5400000">
            <a:off x="5459665" y="201818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0" name="Partial Circle 369">
            <a:extLst>
              <a:ext uri="{FF2B5EF4-FFF2-40B4-BE49-F238E27FC236}">
                <a16:creationId xmlns:a16="http://schemas.microsoft.com/office/drawing/2014/main" id="{0F28CA76-D72D-F75B-DBC2-B9F397AE8ED0}"/>
              </a:ext>
            </a:extLst>
          </p:cNvPr>
          <p:cNvSpPr/>
          <p:nvPr/>
        </p:nvSpPr>
        <p:spPr>
          <a:xfrm rot="8124928">
            <a:off x="5461695"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1" name="Partial Circle 370">
            <a:extLst>
              <a:ext uri="{FF2B5EF4-FFF2-40B4-BE49-F238E27FC236}">
                <a16:creationId xmlns:a16="http://schemas.microsoft.com/office/drawing/2014/main" id="{2387BFCA-789F-F798-3AC7-BFD4335E65FD}"/>
              </a:ext>
            </a:extLst>
          </p:cNvPr>
          <p:cNvSpPr/>
          <p:nvPr/>
        </p:nvSpPr>
        <p:spPr>
          <a:xfrm rot="10828719">
            <a:off x="5461695"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2" name="Partial Circle 371">
            <a:extLst>
              <a:ext uri="{FF2B5EF4-FFF2-40B4-BE49-F238E27FC236}">
                <a16:creationId xmlns:a16="http://schemas.microsoft.com/office/drawing/2014/main" id="{727A884C-3D4F-00A5-55E1-B2CDB5F77CD7}"/>
              </a:ext>
            </a:extLst>
          </p:cNvPr>
          <p:cNvSpPr/>
          <p:nvPr/>
        </p:nvSpPr>
        <p:spPr>
          <a:xfrm rot="13524928">
            <a:off x="5459664" y="201876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3" name="Partial Circle 372">
            <a:extLst>
              <a:ext uri="{FF2B5EF4-FFF2-40B4-BE49-F238E27FC236}">
                <a16:creationId xmlns:a16="http://schemas.microsoft.com/office/drawing/2014/main" id="{82DA518B-F85F-D1A3-F29F-7204FA2CD611}"/>
              </a:ext>
            </a:extLst>
          </p:cNvPr>
          <p:cNvSpPr/>
          <p:nvPr/>
        </p:nvSpPr>
        <p:spPr>
          <a:xfrm rot="16200000">
            <a:off x="5461703" y="201820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4" name="Partial Circle 373">
            <a:extLst>
              <a:ext uri="{FF2B5EF4-FFF2-40B4-BE49-F238E27FC236}">
                <a16:creationId xmlns:a16="http://schemas.microsoft.com/office/drawing/2014/main" id="{AF3CE085-5635-12DB-54B8-5864518EDDD7}"/>
              </a:ext>
            </a:extLst>
          </p:cNvPr>
          <p:cNvSpPr/>
          <p:nvPr/>
        </p:nvSpPr>
        <p:spPr>
          <a:xfrm rot="18896209">
            <a:off x="5463218" y="2018186"/>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5" name="TextBox 374">
            <a:extLst>
              <a:ext uri="{FF2B5EF4-FFF2-40B4-BE49-F238E27FC236}">
                <a16:creationId xmlns:a16="http://schemas.microsoft.com/office/drawing/2014/main" id="{3DB2B0CC-C13A-D0EA-F59D-729DD411F033}"/>
              </a:ext>
            </a:extLst>
          </p:cNvPr>
          <p:cNvSpPr txBox="1"/>
          <p:nvPr/>
        </p:nvSpPr>
        <p:spPr>
          <a:xfrm>
            <a:off x="5755808" y="2049440"/>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376" name="TextBox 375">
            <a:extLst>
              <a:ext uri="{FF2B5EF4-FFF2-40B4-BE49-F238E27FC236}">
                <a16:creationId xmlns:a16="http://schemas.microsoft.com/office/drawing/2014/main" id="{0AEDAD4C-D996-E01D-46B4-973BBCE73E41}"/>
              </a:ext>
            </a:extLst>
          </p:cNvPr>
          <p:cNvSpPr txBox="1"/>
          <p:nvPr/>
        </p:nvSpPr>
        <p:spPr>
          <a:xfrm>
            <a:off x="5967487" y="2144324"/>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377" name="TextBox 376">
            <a:extLst>
              <a:ext uri="{FF2B5EF4-FFF2-40B4-BE49-F238E27FC236}">
                <a16:creationId xmlns:a16="http://schemas.microsoft.com/office/drawing/2014/main" id="{9B39610E-2D87-FD82-6CF6-19B1DB4E2C04}"/>
              </a:ext>
            </a:extLst>
          </p:cNvPr>
          <p:cNvSpPr txBox="1"/>
          <p:nvPr/>
        </p:nvSpPr>
        <p:spPr>
          <a:xfrm>
            <a:off x="6042727" y="2362515"/>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378" name="TextBox 377">
            <a:extLst>
              <a:ext uri="{FF2B5EF4-FFF2-40B4-BE49-F238E27FC236}">
                <a16:creationId xmlns:a16="http://schemas.microsoft.com/office/drawing/2014/main" id="{90A5049C-A0B8-03E1-2E86-AFCDD918CA09}"/>
              </a:ext>
            </a:extLst>
          </p:cNvPr>
          <p:cNvSpPr txBox="1"/>
          <p:nvPr/>
        </p:nvSpPr>
        <p:spPr>
          <a:xfrm>
            <a:off x="5921261" y="2564732"/>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79" name="TextBox 378">
            <a:extLst>
              <a:ext uri="{FF2B5EF4-FFF2-40B4-BE49-F238E27FC236}">
                <a16:creationId xmlns:a16="http://schemas.microsoft.com/office/drawing/2014/main" id="{56C66DC1-FC3F-BD9B-A3C1-541D28D47986}"/>
              </a:ext>
            </a:extLst>
          </p:cNvPr>
          <p:cNvSpPr txBox="1"/>
          <p:nvPr/>
        </p:nvSpPr>
        <p:spPr>
          <a:xfrm>
            <a:off x="5698564" y="2652257"/>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80" name="TextBox 379">
            <a:extLst>
              <a:ext uri="{FF2B5EF4-FFF2-40B4-BE49-F238E27FC236}">
                <a16:creationId xmlns:a16="http://schemas.microsoft.com/office/drawing/2014/main" id="{503B9924-EB1F-7A13-5D5C-13C9396F3DB4}"/>
              </a:ext>
            </a:extLst>
          </p:cNvPr>
          <p:cNvSpPr txBox="1"/>
          <p:nvPr/>
        </p:nvSpPr>
        <p:spPr>
          <a:xfrm>
            <a:off x="5486119" y="2563305"/>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381" name="TextBox 380">
            <a:extLst>
              <a:ext uri="{FF2B5EF4-FFF2-40B4-BE49-F238E27FC236}">
                <a16:creationId xmlns:a16="http://schemas.microsoft.com/office/drawing/2014/main" id="{DCF6314D-34D4-BA80-D27B-600165B69DE4}"/>
              </a:ext>
            </a:extLst>
          </p:cNvPr>
          <p:cNvSpPr txBox="1"/>
          <p:nvPr/>
        </p:nvSpPr>
        <p:spPr>
          <a:xfrm>
            <a:off x="5433261" y="2357843"/>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382" name="TextBox 381">
            <a:extLst>
              <a:ext uri="{FF2B5EF4-FFF2-40B4-BE49-F238E27FC236}">
                <a16:creationId xmlns:a16="http://schemas.microsoft.com/office/drawing/2014/main" id="{164C94BA-BE83-9451-18EB-D11B4A3538C7}"/>
              </a:ext>
            </a:extLst>
          </p:cNvPr>
          <p:cNvSpPr txBox="1"/>
          <p:nvPr/>
        </p:nvSpPr>
        <p:spPr>
          <a:xfrm>
            <a:off x="5417527" y="2174590"/>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385" name="Straight Arrow Connector 384">
            <a:extLst>
              <a:ext uri="{FF2B5EF4-FFF2-40B4-BE49-F238E27FC236}">
                <a16:creationId xmlns:a16="http://schemas.microsoft.com/office/drawing/2014/main" id="{492BD54B-5B44-3CCB-A031-258AEE9777CC}"/>
              </a:ext>
            </a:extLst>
          </p:cNvPr>
          <p:cNvCxnSpPr>
            <a:stCxn id="365" idx="2"/>
            <a:endCxn id="364" idx="0"/>
          </p:cNvCxnSpPr>
          <p:nvPr/>
        </p:nvCxnSpPr>
        <p:spPr>
          <a:xfrm>
            <a:off x="5600632" y="2930092"/>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FB97CA08-9EC9-E064-67E6-CD7B1C967E5A}"/>
              </a:ext>
            </a:extLst>
          </p:cNvPr>
          <p:cNvSpPr/>
          <p:nvPr/>
        </p:nvSpPr>
        <p:spPr>
          <a:xfrm>
            <a:off x="6550236" y="3045866"/>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Rectangle 409">
            <a:extLst>
              <a:ext uri="{FF2B5EF4-FFF2-40B4-BE49-F238E27FC236}">
                <a16:creationId xmlns:a16="http://schemas.microsoft.com/office/drawing/2014/main" id="{60F77230-8267-3C1A-1B8C-EBFC2CFD87CC}"/>
              </a:ext>
            </a:extLst>
          </p:cNvPr>
          <p:cNvSpPr/>
          <p:nvPr/>
        </p:nvSpPr>
        <p:spPr>
          <a:xfrm>
            <a:off x="6550236" y="1959822"/>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rtial Circle 412">
            <a:extLst>
              <a:ext uri="{FF2B5EF4-FFF2-40B4-BE49-F238E27FC236}">
                <a16:creationId xmlns:a16="http://schemas.microsoft.com/office/drawing/2014/main" id="{3F8578C2-9E21-B402-4516-82ED7886BEA7}"/>
              </a:ext>
            </a:extLst>
          </p:cNvPr>
          <p:cNvSpPr/>
          <p:nvPr/>
        </p:nvSpPr>
        <p:spPr>
          <a:xfrm>
            <a:off x="7199768" y="2018187"/>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4" name="Partial Circle 413">
            <a:extLst>
              <a:ext uri="{FF2B5EF4-FFF2-40B4-BE49-F238E27FC236}">
                <a16:creationId xmlns:a16="http://schemas.microsoft.com/office/drawing/2014/main" id="{D1A59D8E-29B3-75D5-FFC4-0951451E615F}"/>
              </a:ext>
            </a:extLst>
          </p:cNvPr>
          <p:cNvSpPr/>
          <p:nvPr/>
        </p:nvSpPr>
        <p:spPr>
          <a:xfrm rot="2703791">
            <a:off x="7199768" y="2018187"/>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5" name="Partial Circle 414">
            <a:extLst>
              <a:ext uri="{FF2B5EF4-FFF2-40B4-BE49-F238E27FC236}">
                <a16:creationId xmlns:a16="http://schemas.microsoft.com/office/drawing/2014/main" id="{BBFDB0C4-ADA4-7FF8-88C6-8190C7751173}"/>
              </a:ext>
            </a:extLst>
          </p:cNvPr>
          <p:cNvSpPr/>
          <p:nvPr/>
        </p:nvSpPr>
        <p:spPr>
          <a:xfrm rot="5400000">
            <a:off x="7197737" y="201818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6" name="Partial Circle 415">
            <a:extLst>
              <a:ext uri="{FF2B5EF4-FFF2-40B4-BE49-F238E27FC236}">
                <a16:creationId xmlns:a16="http://schemas.microsoft.com/office/drawing/2014/main" id="{ACBA8CF4-13C5-04DE-4882-92CF5877E0F0}"/>
              </a:ext>
            </a:extLst>
          </p:cNvPr>
          <p:cNvSpPr/>
          <p:nvPr/>
        </p:nvSpPr>
        <p:spPr>
          <a:xfrm rot="8124928">
            <a:off x="7199767"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7" name="Partial Circle 416">
            <a:extLst>
              <a:ext uri="{FF2B5EF4-FFF2-40B4-BE49-F238E27FC236}">
                <a16:creationId xmlns:a16="http://schemas.microsoft.com/office/drawing/2014/main" id="{9F7921EE-F3E4-80AC-E177-0F667382453B}"/>
              </a:ext>
            </a:extLst>
          </p:cNvPr>
          <p:cNvSpPr/>
          <p:nvPr/>
        </p:nvSpPr>
        <p:spPr>
          <a:xfrm rot="10828719">
            <a:off x="7199767" y="2018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8" name="Partial Circle 417">
            <a:extLst>
              <a:ext uri="{FF2B5EF4-FFF2-40B4-BE49-F238E27FC236}">
                <a16:creationId xmlns:a16="http://schemas.microsoft.com/office/drawing/2014/main" id="{E328BEC2-A640-7D00-EE78-101FD21A76B1}"/>
              </a:ext>
            </a:extLst>
          </p:cNvPr>
          <p:cNvSpPr/>
          <p:nvPr/>
        </p:nvSpPr>
        <p:spPr>
          <a:xfrm rot="13524928">
            <a:off x="7197736" y="2018768"/>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9" name="Partial Circle 418">
            <a:extLst>
              <a:ext uri="{FF2B5EF4-FFF2-40B4-BE49-F238E27FC236}">
                <a16:creationId xmlns:a16="http://schemas.microsoft.com/office/drawing/2014/main" id="{6B117831-4902-3381-9756-A592DB5754DA}"/>
              </a:ext>
            </a:extLst>
          </p:cNvPr>
          <p:cNvSpPr/>
          <p:nvPr/>
        </p:nvSpPr>
        <p:spPr>
          <a:xfrm rot="16200000">
            <a:off x="7199775" y="201820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0" name="Partial Circle 419">
            <a:extLst>
              <a:ext uri="{FF2B5EF4-FFF2-40B4-BE49-F238E27FC236}">
                <a16:creationId xmlns:a16="http://schemas.microsoft.com/office/drawing/2014/main" id="{B6AAAC0D-34C9-EFE8-A2E4-E88A53B3A5C3}"/>
              </a:ext>
            </a:extLst>
          </p:cNvPr>
          <p:cNvSpPr/>
          <p:nvPr/>
        </p:nvSpPr>
        <p:spPr>
          <a:xfrm rot="18896209">
            <a:off x="7201290" y="2018186"/>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1" name="TextBox 420">
            <a:extLst>
              <a:ext uri="{FF2B5EF4-FFF2-40B4-BE49-F238E27FC236}">
                <a16:creationId xmlns:a16="http://schemas.microsoft.com/office/drawing/2014/main" id="{EF8C5871-D817-6B05-AA48-23C6543F528B}"/>
              </a:ext>
            </a:extLst>
          </p:cNvPr>
          <p:cNvSpPr txBox="1"/>
          <p:nvPr/>
        </p:nvSpPr>
        <p:spPr>
          <a:xfrm>
            <a:off x="7493880" y="2049440"/>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22" name="TextBox 421">
            <a:extLst>
              <a:ext uri="{FF2B5EF4-FFF2-40B4-BE49-F238E27FC236}">
                <a16:creationId xmlns:a16="http://schemas.microsoft.com/office/drawing/2014/main" id="{8C9F82D8-B184-ED58-6309-7F8C37A2C67D}"/>
              </a:ext>
            </a:extLst>
          </p:cNvPr>
          <p:cNvSpPr txBox="1"/>
          <p:nvPr/>
        </p:nvSpPr>
        <p:spPr>
          <a:xfrm>
            <a:off x="7705559" y="2144324"/>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23" name="TextBox 422">
            <a:extLst>
              <a:ext uri="{FF2B5EF4-FFF2-40B4-BE49-F238E27FC236}">
                <a16:creationId xmlns:a16="http://schemas.microsoft.com/office/drawing/2014/main" id="{BC4A1663-D23C-CDC6-5DD2-C706DF499BA3}"/>
              </a:ext>
            </a:extLst>
          </p:cNvPr>
          <p:cNvSpPr txBox="1"/>
          <p:nvPr/>
        </p:nvSpPr>
        <p:spPr>
          <a:xfrm>
            <a:off x="7780799" y="2362515"/>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24" name="TextBox 423">
            <a:extLst>
              <a:ext uri="{FF2B5EF4-FFF2-40B4-BE49-F238E27FC236}">
                <a16:creationId xmlns:a16="http://schemas.microsoft.com/office/drawing/2014/main" id="{1A902555-4663-BD41-D118-01F36BF46CF5}"/>
              </a:ext>
            </a:extLst>
          </p:cNvPr>
          <p:cNvSpPr txBox="1"/>
          <p:nvPr/>
        </p:nvSpPr>
        <p:spPr>
          <a:xfrm>
            <a:off x="7659333" y="2564732"/>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25" name="TextBox 424">
            <a:extLst>
              <a:ext uri="{FF2B5EF4-FFF2-40B4-BE49-F238E27FC236}">
                <a16:creationId xmlns:a16="http://schemas.microsoft.com/office/drawing/2014/main" id="{C9501B8E-F8AD-332B-A341-2823D0B9EF7A}"/>
              </a:ext>
            </a:extLst>
          </p:cNvPr>
          <p:cNvSpPr txBox="1"/>
          <p:nvPr/>
        </p:nvSpPr>
        <p:spPr>
          <a:xfrm>
            <a:off x="7436636" y="2652257"/>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26" name="TextBox 425">
            <a:extLst>
              <a:ext uri="{FF2B5EF4-FFF2-40B4-BE49-F238E27FC236}">
                <a16:creationId xmlns:a16="http://schemas.microsoft.com/office/drawing/2014/main" id="{CC1257E0-ECA0-B1D4-E242-CD7D8C42673D}"/>
              </a:ext>
            </a:extLst>
          </p:cNvPr>
          <p:cNvSpPr txBox="1"/>
          <p:nvPr/>
        </p:nvSpPr>
        <p:spPr>
          <a:xfrm>
            <a:off x="7224191" y="2563305"/>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27" name="TextBox 426">
            <a:extLst>
              <a:ext uri="{FF2B5EF4-FFF2-40B4-BE49-F238E27FC236}">
                <a16:creationId xmlns:a16="http://schemas.microsoft.com/office/drawing/2014/main" id="{C908AD7D-8C0A-E43F-3092-D3CE1374E4CA}"/>
              </a:ext>
            </a:extLst>
          </p:cNvPr>
          <p:cNvSpPr txBox="1"/>
          <p:nvPr/>
        </p:nvSpPr>
        <p:spPr>
          <a:xfrm>
            <a:off x="7171333" y="2357843"/>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28" name="TextBox 427">
            <a:extLst>
              <a:ext uri="{FF2B5EF4-FFF2-40B4-BE49-F238E27FC236}">
                <a16:creationId xmlns:a16="http://schemas.microsoft.com/office/drawing/2014/main" id="{CE5FED02-F522-67EA-2B5B-3C4658BBC69E}"/>
              </a:ext>
            </a:extLst>
          </p:cNvPr>
          <p:cNvSpPr txBox="1"/>
          <p:nvPr/>
        </p:nvSpPr>
        <p:spPr>
          <a:xfrm>
            <a:off x="7155599" y="2174590"/>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12" name="Straight Arrow Connector 411">
            <a:extLst>
              <a:ext uri="{FF2B5EF4-FFF2-40B4-BE49-F238E27FC236}">
                <a16:creationId xmlns:a16="http://schemas.microsoft.com/office/drawing/2014/main" id="{B1AE5EF5-05EE-7DDB-291C-5B2C2C02450E}"/>
              </a:ext>
            </a:extLst>
          </p:cNvPr>
          <p:cNvCxnSpPr>
            <a:stCxn id="410" idx="2"/>
            <a:endCxn id="409" idx="0"/>
          </p:cNvCxnSpPr>
          <p:nvPr/>
        </p:nvCxnSpPr>
        <p:spPr>
          <a:xfrm>
            <a:off x="7338704" y="2930092"/>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0" name="Rectangle 449">
            <a:extLst>
              <a:ext uri="{FF2B5EF4-FFF2-40B4-BE49-F238E27FC236}">
                <a16:creationId xmlns:a16="http://schemas.microsoft.com/office/drawing/2014/main" id="{3D366170-B547-E1B8-E293-B1A15DC6020D}"/>
              </a:ext>
            </a:extLst>
          </p:cNvPr>
          <p:cNvSpPr/>
          <p:nvPr/>
        </p:nvSpPr>
        <p:spPr>
          <a:xfrm>
            <a:off x="4802868" y="886095"/>
            <a:ext cx="3324304" cy="83009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Rectangle 451">
            <a:extLst>
              <a:ext uri="{FF2B5EF4-FFF2-40B4-BE49-F238E27FC236}">
                <a16:creationId xmlns:a16="http://schemas.microsoft.com/office/drawing/2014/main" id="{E6E06AC7-10A3-9F9C-4A0D-642CAAAA948F}"/>
              </a:ext>
            </a:extLst>
          </p:cNvPr>
          <p:cNvSpPr/>
          <p:nvPr/>
        </p:nvSpPr>
        <p:spPr>
          <a:xfrm>
            <a:off x="8597296" y="1302429"/>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Rectangle 452">
            <a:extLst>
              <a:ext uri="{FF2B5EF4-FFF2-40B4-BE49-F238E27FC236}">
                <a16:creationId xmlns:a16="http://schemas.microsoft.com/office/drawing/2014/main" id="{E762DA9C-ACDC-D7BC-CF3E-954A873C588A}"/>
              </a:ext>
            </a:extLst>
          </p:cNvPr>
          <p:cNvSpPr/>
          <p:nvPr/>
        </p:nvSpPr>
        <p:spPr>
          <a:xfrm>
            <a:off x="8597296" y="216385"/>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Partial Circle 455">
            <a:extLst>
              <a:ext uri="{FF2B5EF4-FFF2-40B4-BE49-F238E27FC236}">
                <a16:creationId xmlns:a16="http://schemas.microsoft.com/office/drawing/2014/main" id="{DE138A68-094B-DCFB-53D9-3398FBDBF0AC}"/>
              </a:ext>
            </a:extLst>
          </p:cNvPr>
          <p:cNvSpPr/>
          <p:nvPr/>
        </p:nvSpPr>
        <p:spPr>
          <a:xfrm>
            <a:off x="9246828" y="27475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7" name="Partial Circle 456">
            <a:extLst>
              <a:ext uri="{FF2B5EF4-FFF2-40B4-BE49-F238E27FC236}">
                <a16:creationId xmlns:a16="http://schemas.microsoft.com/office/drawing/2014/main" id="{B81401B6-1F13-1775-C85A-A8D146871365}"/>
              </a:ext>
            </a:extLst>
          </p:cNvPr>
          <p:cNvSpPr/>
          <p:nvPr/>
        </p:nvSpPr>
        <p:spPr>
          <a:xfrm rot="2703791">
            <a:off x="9246828" y="27475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8" name="Partial Circle 457">
            <a:extLst>
              <a:ext uri="{FF2B5EF4-FFF2-40B4-BE49-F238E27FC236}">
                <a16:creationId xmlns:a16="http://schemas.microsoft.com/office/drawing/2014/main" id="{7531D5B7-AD9A-0738-2035-E2A6BDFA57EE}"/>
              </a:ext>
            </a:extLst>
          </p:cNvPr>
          <p:cNvSpPr/>
          <p:nvPr/>
        </p:nvSpPr>
        <p:spPr>
          <a:xfrm rot="5400000">
            <a:off x="9244797" y="27475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9" name="Partial Circle 458">
            <a:extLst>
              <a:ext uri="{FF2B5EF4-FFF2-40B4-BE49-F238E27FC236}">
                <a16:creationId xmlns:a16="http://schemas.microsoft.com/office/drawing/2014/main" id="{0B5091F7-9E51-A3FD-ED6B-C7B481049F64}"/>
              </a:ext>
            </a:extLst>
          </p:cNvPr>
          <p:cNvSpPr/>
          <p:nvPr/>
        </p:nvSpPr>
        <p:spPr>
          <a:xfrm rot="8124928">
            <a:off x="9246827"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0" name="Partial Circle 459">
            <a:extLst>
              <a:ext uri="{FF2B5EF4-FFF2-40B4-BE49-F238E27FC236}">
                <a16:creationId xmlns:a16="http://schemas.microsoft.com/office/drawing/2014/main" id="{83EEE915-35ED-7DDB-5461-261FA5A98DAE}"/>
              </a:ext>
            </a:extLst>
          </p:cNvPr>
          <p:cNvSpPr/>
          <p:nvPr/>
        </p:nvSpPr>
        <p:spPr>
          <a:xfrm rot="10828719">
            <a:off x="9246827"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1" name="Partial Circle 460">
            <a:extLst>
              <a:ext uri="{FF2B5EF4-FFF2-40B4-BE49-F238E27FC236}">
                <a16:creationId xmlns:a16="http://schemas.microsoft.com/office/drawing/2014/main" id="{FFF4F594-4DC5-BA58-5FA2-5EB161EC44F3}"/>
              </a:ext>
            </a:extLst>
          </p:cNvPr>
          <p:cNvSpPr/>
          <p:nvPr/>
        </p:nvSpPr>
        <p:spPr>
          <a:xfrm rot="13524928">
            <a:off x="9244796" y="27533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2" name="Partial Circle 461">
            <a:extLst>
              <a:ext uri="{FF2B5EF4-FFF2-40B4-BE49-F238E27FC236}">
                <a16:creationId xmlns:a16="http://schemas.microsoft.com/office/drawing/2014/main" id="{BF57F560-F496-E443-E5FA-40BF4047D9F9}"/>
              </a:ext>
            </a:extLst>
          </p:cNvPr>
          <p:cNvSpPr/>
          <p:nvPr/>
        </p:nvSpPr>
        <p:spPr>
          <a:xfrm rot="16200000">
            <a:off x="9246835" y="274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3" name="Partial Circle 462">
            <a:extLst>
              <a:ext uri="{FF2B5EF4-FFF2-40B4-BE49-F238E27FC236}">
                <a16:creationId xmlns:a16="http://schemas.microsoft.com/office/drawing/2014/main" id="{7F067B19-E3A8-3BC8-A62B-415EF60AA7DE}"/>
              </a:ext>
            </a:extLst>
          </p:cNvPr>
          <p:cNvSpPr/>
          <p:nvPr/>
        </p:nvSpPr>
        <p:spPr>
          <a:xfrm rot="18896209">
            <a:off x="9248350" y="274749"/>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4" name="TextBox 463">
            <a:extLst>
              <a:ext uri="{FF2B5EF4-FFF2-40B4-BE49-F238E27FC236}">
                <a16:creationId xmlns:a16="http://schemas.microsoft.com/office/drawing/2014/main" id="{9E490F07-2985-95E9-5361-01CF28BCF8B9}"/>
              </a:ext>
            </a:extLst>
          </p:cNvPr>
          <p:cNvSpPr txBox="1"/>
          <p:nvPr/>
        </p:nvSpPr>
        <p:spPr>
          <a:xfrm>
            <a:off x="9540940" y="30600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65" name="TextBox 464">
            <a:extLst>
              <a:ext uri="{FF2B5EF4-FFF2-40B4-BE49-F238E27FC236}">
                <a16:creationId xmlns:a16="http://schemas.microsoft.com/office/drawing/2014/main" id="{92AA8F3C-8BA3-0C7B-0574-9699A5E95ECC}"/>
              </a:ext>
            </a:extLst>
          </p:cNvPr>
          <p:cNvSpPr txBox="1"/>
          <p:nvPr/>
        </p:nvSpPr>
        <p:spPr>
          <a:xfrm>
            <a:off x="9752619" y="40088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66" name="TextBox 465">
            <a:extLst>
              <a:ext uri="{FF2B5EF4-FFF2-40B4-BE49-F238E27FC236}">
                <a16:creationId xmlns:a16="http://schemas.microsoft.com/office/drawing/2014/main" id="{968B917B-CF4A-252A-A205-A9216EBB8362}"/>
              </a:ext>
            </a:extLst>
          </p:cNvPr>
          <p:cNvSpPr txBox="1"/>
          <p:nvPr/>
        </p:nvSpPr>
        <p:spPr>
          <a:xfrm>
            <a:off x="9827859" y="61907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67" name="TextBox 466">
            <a:extLst>
              <a:ext uri="{FF2B5EF4-FFF2-40B4-BE49-F238E27FC236}">
                <a16:creationId xmlns:a16="http://schemas.microsoft.com/office/drawing/2014/main" id="{E6E3AF33-A8BD-FAE3-75E5-04EE55BB0207}"/>
              </a:ext>
            </a:extLst>
          </p:cNvPr>
          <p:cNvSpPr txBox="1"/>
          <p:nvPr/>
        </p:nvSpPr>
        <p:spPr>
          <a:xfrm>
            <a:off x="9706393" y="82129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68" name="TextBox 467">
            <a:extLst>
              <a:ext uri="{FF2B5EF4-FFF2-40B4-BE49-F238E27FC236}">
                <a16:creationId xmlns:a16="http://schemas.microsoft.com/office/drawing/2014/main" id="{56B23C1F-C7BD-3943-B2B4-650A9A385BEB}"/>
              </a:ext>
            </a:extLst>
          </p:cNvPr>
          <p:cNvSpPr txBox="1"/>
          <p:nvPr/>
        </p:nvSpPr>
        <p:spPr>
          <a:xfrm>
            <a:off x="9483696" y="90882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69" name="TextBox 468">
            <a:extLst>
              <a:ext uri="{FF2B5EF4-FFF2-40B4-BE49-F238E27FC236}">
                <a16:creationId xmlns:a16="http://schemas.microsoft.com/office/drawing/2014/main" id="{D4A828C3-5308-9D88-5850-A64D7F5ABEF5}"/>
              </a:ext>
            </a:extLst>
          </p:cNvPr>
          <p:cNvSpPr txBox="1"/>
          <p:nvPr/>
        </p:nvSpPr>
        <p:spPr>
          <a:xfrm>
            <a:off x="9271251" y="81986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70" name="TextBox 469">
            <a:extLst>
              <a:ext uri="{FF2B5EF4-FFF2-40B4-BE49-F238E27FC236}">
                <a16:creationId xmlns:a16="http://schemas.microsoft.com/office/drawing/2014/main" id="{F45810B5-DADC-9D0C-A8E2-18C9D359D80B}"/>
              </a:ext>
            </a:extLst>
          </p:cNvPr>
          <p:cNvSpPr txBox="1"/>
          <p:nvPr/>
        </p:nvSpPr>
        <p:spPr>
          <a:xfrm>
            <a:off x="9218393" y="61440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71" name="TextBox 470">
            <a:extLst>
              <a:ext uri="{FF2B5EF4-FFF2-40B4-BE49-F238E27FC236}">
                <a16:creationId xmlns:a16="http://schemas.microsoft.com/office/drawing/2014/main" id="{A52BEFA4-8063-BD3B-544E-DBB7510D1C4E}"/>
              </a:ext>
            </a:extLst>
          </p:cNvPr>
          <p:cNvSpPr txBox="1"/>
          <p:nvPr/>
        </p:nvSpPr>
        <p:spPr>
          <a:xfrm>
            <a:off x="9202659" y="43115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55" name="Straight Arrow Connector 454">
            <a:extLst>
              <a:ext uri="{FF2B5EF4-FFF2-40B4-BE49-F238E27FC236}">
                <a16:creationId xmlns:a16="http://schemas.microsoft.com/office/drawing/2014/main" id="{6E2406F1-33A5-CBD3-D6C7-DAF711A718CD}"/>
              </a:ext>
            </a:extLst>
          </p:cNvPr>
          <p:cNvCxnSpPr>
            <a:stCxn id="453" idx="2"/>
            <a:endCxn id="452" idx="0"/>
          </p:cNvCxnSpPr>
          <p:nvPr/>
        </p:nvCxnSpPr>
        <p:spPr>
          <a:xfrm>
            <a:off x="9385764" y="1186655"/>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3" name="Rectangle 472">
            <a:extLst>
              <a:ext uri="{FF2B5EF4-FFF2-40B4-BE49-F238E27FC236}">
                <a16:creationId xmlns:a16="http://schemas.microsoft.com/office/drawing/2014/main" id="{8D1AE1D9-B47F-E492-96AE-B8A8C875812A}"/>
              </a:ext>
            </a:extLst>
          </p:cNvPr>
          <p:cNvSpPr/>
          <p:nvPr/>
        </p:nvSpPr>
        <p:spPr>
          <a:xfrm>
            <a:off x="8610359" y="4835564"/>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Rectangle 473">
            <a:extLst>
              <a:ext uri="{FF2B5EF4-FFF2-40B4-BE49-F238E27FC236}">
                <a16:creationId xmlns:a16="http://schemas.microsoft.com/office/drawing/2014/main" id="{4DEE44F3-795F-063C-A4F0-871D5B454194}"/>
              </a:ext>
            </a:extLst>
          </p:cNvPr>
          <p:cNvSpPr/>
          <p:nvPr/>
        </p:nvSpPr>
        <p:spPr>
          <a:xfrm>
            <a:off x="8610359" y="3749520"/>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Partial Circle 476">
            <a:extLst>
              <a:ext uri="{FF2B5EF4-FFF2-40B4-BE49-F238E27FC236}">
                <a16:creationId xmlns:a16="http://schemas.microsoft.com/office/drawing/2014/main" id="{FBDED8BC-8DF1-FBEE-FB65-71383C0A6A1D}"/>
              </a:ext>
            </a:extLst>
          </p:cNvPr>
          <p:cNvSpPr/>
          <p:nvPr/>
        </p:nvSpPr>
        <p:spPr>
          <a:xfrm>
            <a:off x="9259891" y="380788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8" name="Partial Circle 477">
            <a:extLst>
              <a:ext uri="{FF2B5EF4-FFF2-40B4-BE49-F238E27FC236}">
                <a16:creationId xmlns:a16="http://schemas.microsoft.com/office/drawing/2014/main" id="{0128CD00-F6FD-C844-4198-8A5666A9428F}"/>
              </a:ext>
            </a:extLst>
          </p:cNvPr>
          <p:cNvSpPr/>
          <p:nvPr/>
        </p:nvSpPr>
        <p:spPr>
          <a:xfrm rot="2703791">
            <a:off x="9259891" y="380788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9" name="Partial Circle 478">
            <a:extLst>
              <a:ext uri="{FF2B5EF4-FFF2-40B4-BE49-F238E27FC236}">
                <a16:creationId xmlns:a16="http://schemas.microsoft.com/office/drawing/2014/main" id="{C8AEE071-1214-897A-A103-6B88B497464F}"/>
              </a:ext>
            </a:extLst>
          </p:cNvPr>
          <p:cNvSpPr/>
          <p:nvPr/>
        </p:nvSpPr>
        <p:spPr>
          <a:xfrm rot="5400000">
            <a:off x="9257860" y="3807886"/>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0" name="Partial Circle 479">
            <a:extLst>
              <a:ext uri="{FF2B5EF4-FFF2-40B4-BE49-F238E27FC236}">
                <a16:creationId xmlns:a16="http://schemas.microsoft.com/office/drawing/2014/main" id="{C63CA892-6505-02A0-4ED2-B7C753D035E0}"/>
              </a:ext>
            </a:extLst>
          </p:cNvPr>
          <p:cNvSpPr/>
          <p:nvPr/>
        </p:nvSpPr>
        <p:spPr>
          <a:xfrm rot="8124928">
            <a:off x="9259890" y="380846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1" name="Partial Circle 480">
            <a:extLst>
              <a:ext uri="{FF2B5EF4-FFF2-40B4-BE49-F238E27FC236}">
                <a16:creationId xmlns:a16="http://schemas.microsoft.com/office/drawing/2014/main" id="{0E0D71D4-68E8-E75F-A994-018E7A9AA072}"/>
              </a:ext>
            </a:extLst>
          </p:cNvPr>
          <p:cNvSpPr/>
          <p:nvPr/>
        </p:nvSpPr>
        <p:spPr>
          <a:xfrm rot="10828719">
            <a:off x="9259890" y="3808465"/>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2" name="Partial Circle 481">
            <a:extLst>
              <a:ext uri="{FF2B5EF4-FFF2-40B4-BE49-F238E27FC236}">
                <a16:creationId xmlns:a16="http://schemas.microsoft.com/office/drawing/2014/main" id="{B8149B0D-419B-601E-2901-1F50E99B8821}"/>
              </a:ext>
            </a:extLst>
          </p:cNvPr>
          <p:cNvSpPr/>
          <p:nvPr/>
        </p:nvSpPr>
        <p:spPr>
          <a:xfrm rot="13524928">
            <a:off x="9257859" y="380846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3" name="Partial Circle 482">
            <a:extLst>
              <a:ext uri="{FF2B5EF4-FFF2-40B4-BE49-F238E27FC236}">
                <a16:creationId xmlns:a16="http://schemas.microsoft.com/office/drawing/2014/main" id="{01B30316-10B6-7FFF-CDA2-B033BF2C9F67}"/>
              </a:ext>
            </a:extLst>
          </p:cNvPr>
          <p:cNvSpPr/>
          <p:nvPr/>
        </p:nvSpPr>
        <p:spPr>
          <a:xfrm rot="16200000">
            <a:off x="9259898" y="3807902"/>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4" name="Partial Circle 483">
            <a:extLst>
              <a:ext uri="{FF2B5EF4-FFF2-40B4-BE49-F238E27FC236}">
                <a16:creationId xmlns:a16="http://schemas.microsoft.com/office/drawing/2014/main" id="{5F40DCB0-F4BE-AAA5-F94E-0C894D8B40C8}"/>
              </a:ext>
            </a:extLst>
          </p:cNvPr>
          <p:cNvSpPr/>
          <p:nvPr/>
        </p:nvSpPr>
        <p:spPr>
          <a:xfrm rot="18896209">
            <a:off x="9261413" y="380788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5" name="TextBox 484">
            <a:extLst>
              <a:ext uri="{FF2B5EF4-FFF2-40B4-BE49-F238E27FC236}">
                <a16:creationId xmlns:a16="http://schemas.microsoft.com/office/drawing/2014/main" id="{F804AAC9-76DE-5D32-FF17-5BCD56D8974B}"/>
              </a:ext>
            </a:extLst>
          </p:cNvPr>
          <p:cNvSpPr txBox="1"/>
          <p:nvPr/>
        </p:nvSpPr>
        <p:spPr>
          <a:xfrm>
            <a:off x="9554003" y="3839138"/>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486" name="TextBox 485">
            <a:extLst>
              <a:ext uri="{FF2B5EF4-FFF2-40B4-BE49-F238E27FC236}">
                <a16:creationId xmlns:a16="http://schemas.microsoft.com/office/drawing/2014/main" id="{487F58CF-FA05-14DD-244A-48AD9432950C}"/>
              </a:ext>
            </a:extLst>
          </p:cNvPr>
          <p:cNvSpPr txBox="1"/>
          <p:nvPr/>
        </p:nvSpPr>
        <p:spPr>
          <a:xfrm>
            <a:off x="9765682" y="3934022"/>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487" name="TextBox 486">
            <a:extLst>
              <a:ext uri="{FF2B5EF4-FFF2-40B4-BE49-F238E27FC236}">
                <a16:creationId xmlns:a16="http://schemas.microsoft.com/office/drawing/2014/main" id="{261DDC70-FE62-859A-C74E-B23216278E37}"/>
              </a:ext>
            </a:extLst>
          </p:cNvPr>
          <p:cNvSpPr txBox="1"/>
          <p:nvPr/>
        </p:nvSpPr>
        <p:spPr>
          <a:xfrm>
            <a:off x="9840922" y="4152213"/>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488" name="TextBox 487">
            <a:extLst>
              <a:ext uri="{FF2B5EF4-FFF2-40B4-BE49-F238E27FC236}">
                <a16:creationId xmlns:a16="http://schemas.microsoft.com/office/drawing/2014/main" id="{A52F74DE-2021-59C5-F799-FEEC324F7C5F}"/>
              </a:ext>
            </a:extLst>
          </p:cNvPr>
          <p:cNvSpPr txBox="1"/>
          <p:nvPr/>
        </p:nvSpPr>
        <p:spPr>
          <a:xfrm>
            <a:off x="9719456" y="4354430"/>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489" name="TextBox 488">
            <a:extLst>
              <a:ext uri="{FF2B5EF4-FFF2-40B4-BE49-F238E27FC236}">
                <a16:creationId xmlns:a16="http://schemas.microsoft.com/office/drawing/2014/main" id="{75C3868C-3536-1A0B-2A72-F8AECC5DB8A5}"/>
              </a:ext>
            </a:extLst>
          </p:cNvPr>
          <p:cNvSpPr txBox="1"/>
          <p:nvPr/>
        </p:nvSpPr>
        <p:spPr>
          <a:xfrm>
            <a:off x="9496759" y="4441955"/>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490" name="TextBox 489">
            <a:extLst>
              <a:ext uri="{FF2B5EF4-FFF2-40B4-BE49-F238E27FC236}">
                <a16:creationId xmlns:a16="http://schemas.microsoft.com/office/drawing/2014/main" id="{A5FD8FFA-B198-70BE-B98A-34002862DB2A}"/>
              </a:ext>
            </a:extLst>
          </p:cNvPr>
          <p:cNvSpPr txBox="1"/>
          <p:nvPr/>
        </p:nvSpPr>
        <p:spPr>
          <a:xfrm>
            <a:off x="9284314" y="4353003"/>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91" name="TextBox 490">
            <a:extLst>
              <a:ext uri="{FF2B5EF4-FFF2-40B4-BE49-F238E27FC236}">
                <a16:creationId xmlns:a16="http://schemas.microsoft.com/office/drawing/2014/main" id="{C49CE7F2-6A43-4FE4-F484-3C69127D14E0}"/>
              </a:ext>
            </a:extLst>
          </p:cNvPr>
          <p:cNvSpPr txBox="1"/>
          <p:nvPr/>
        </p:nvSpPr>
        <p:spPr>
          <a:xfrm>
            <a:off x="9231456" y="4147541"/>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92" name="TextBox 491">
            <a:extLst>
              <a:ext uri="{FF2B5EF4-FFF2-40B4-BE49-F238E27FC236}">
                <a16:creationId xmlns:a16="http://schemas.microsoft.com/office/drawing/2014/main" id="{3C7B4257-8766-A134-65EE-808409C76F4E}"/>
              </a:ext>
            </a:extLst>
          </p:cNvPr>
          <p:cNvSpPr txBox="1"/>
          <p:nvPr/>
        </p:nvSpPr>
        <p:spPr>
          <a:xfrm>
            <a:off x="9215722" y="3964288"/>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476" name="Straight Arrow Connector 475">
            <a:extLst>
              <a:ext uri="{FF2B5EF4-FFF2-40B4-BE49-F238E27FC236}">
                <a16:creationId xmlns:a16="http://schemas.microsoft.com/office/drawing/2014/main" id="{C20A5C6D-47D4-B4E0-0945-2B200CB48F89}"/>
              </a:ext>
            </a:extLst>
          </p:cNvPr>
          <p:cNvCxnSpPr>
            <a:stCxn id="474" idx="2"/>
            <a:endCxn id="473" idx="0"/>
          </p:cNvCxnSpPr>
          <p:nvPr/>
        </p:nvCxnSpPr>
        <p:spPr>
          <a:xfrm>
            <a:off x="9398827" y="4719790"/>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6DE3170C-B7D9-30A6-99C2-05203594A998}"/>
              </a:ext>
            </a:extLst>
          </p:cNvPr>
          <p:cNvCxnSpPr>
            <a:cxnSpLocks/>
          </p:cNvCxnSpPr>
          <p:nvPr/>
        </p:nvCxnSpPr>
        <p:spPr>
          <a:xfrm>
            <a:off x="4802868" y="1213562"/>
            <a:ext cx="3324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8" name="TextBox 517">
            <a:extLst>
              <a:ext uri="{FF2B5EF4-FFF2-40B4-BE49-F238E27FC236}">
                <a16:creationId xmlns:a16="http://schemas.microsoft.com/office/drawing/2014/main" id="{E63BECEE-37EA-8783-E1D2-625E1BE41733}"/>
              </a:ext>
            </a:extLst>
          </p:cNvPr>
          <p:cNvSpPr txBox="1"/>
          <p:nvPr/>
        </p:nvSpPr>
        <p:spPr>
          <a:xfrm>
            <a:off x="4835446" y="884781"/>
            <a:ext cx="1132041"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Background</a:t>
            </a:r>
            <a:endParaRPr lang="zh-CN" altLang="en-US" sz="1400" b="1">
              <a:latin typeface="Times New Roman" panose="02020603050405020304" pitchFamily="18" charset="0"/>
              <a:cs typeface="Times New Roman" panose="02020603050405020304" pitchFamily="18" charset="0"/>
            </a:endParaRPr>
          </a:p>
        </p:txBody>
      </p:sp>
      <p:sp>
        <p:nvSpPr>
          <p:cNvPr id="519" name="TextBox 518">
            <a:extLst>
              <a:ext uri="{FF2B5EF4-FFF2-40B4-BE49-F238E27FC236}">
                <a16:creationId xmlns:a16="http://schemas.microsoft.com/office/drawing/2014/main" id="{F4586024-9C89-C85F-D2E4-1B8A1F913120}"/>
              </a:ext>
            </a:extLst>
          </p:cNvPr>
          <p:cNvSpPr txBox="1"/>
          <p:nvPr/>
        </p:nvSpPr>
        <p:spPr>
          <a:xfrm>
            <a:off x="4825912" y="1268957"/>
            <a:ext cx="3291726" cy="430887"/>
          </a:xfrm>
          <a:prstGeom prst="rect">
            <a:avLst/>
          </a:prstGeom>
          <a:noFill/>
        </p:spPr>
        <p:txBody>
          <a:bodyPr wrap="square" rtlCol="0">
            <a:spAutoFit/>
          </a:bodyPr>
          <a:lstStyle/>
          <a:p>
            <a:r>
              <a:rPr lang="en-US" altLang="zh-CN" sz="1100" b="0" i="0">
                <a:effectLst/>
                <a:latin typeface="IBM Plex Mono" panose="020B0509050203000203" pitchFamily="49" charset="0"/>
              </a:rPr>
              <a:t>I wanted to do a different thing than the usual.</a:t>
            </a:r>
            <a:endParaRPr lang="zh-CN" altLang="en-US" sz="1100" b="1">
              <a:latin typeface="IBM Plex Mono" panose="020B0509050203000203" pitchFamily="49" charset="0"/>
              <a:cs typeface="Times New Roman" panose="02020603050405020304" pitchFamily="18" charset="0"/>
            </a:endParaRPr>
          </a:p>
        </p:txBody>
      </p:sp>
      <p:sp>
        <p:nvSpPr>
          <p:cNvPr id="520" name="Rectangle 519">
            <a:extLst>
              <a:ext uri="{FF2B5EF4-FFF2-40B4-BE49-F238E27FC236}">
                <a16:creationId xmlns:a16="http://schemas.microsoft.com/office/drawing/2014/main" id="{240B4568-D0FB-353C-71E2-79F01ED86DB4}"/>
              </a:ext>
            </a:extLst>
          </p:cNvPr>
          <p:cNvSpPr/>
          <p:nvPr/>
        </p:nvSpPr>
        <p:spPr>
          <a:xfrm>
            <a:off x="4809623" y="5034761"/>
            <a:ext cx="3324304" cy="37693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TextBox 520">
            <a:extLst>
              <a:ext uri="{FF2B5EF4-FFF2-40B4-BE49-F238E27FC236}">
                <a16:creationId xmlns:a16="http://schemas.microsoft.com/office/drawing/2014/main" id="{8855F638-B302-61B2-46E1-56EAA8FD8B24}"/>
              </a:ext>
            </a:extLst>
          </p:cNvPr>
          <p:cNvSpPr txBox="1"/>
          <p:nvPr/>
        </p:nvSpPr>
        <p:spPr>
          <a:xfrm>
            <a:off x="4835446" y="5068258"/>
            <a:ext cx="1915589"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User-involved creation</a:t>
            </a:r>
          </a:p>
        </p:txBody>
      </p:sp>
      <p:sp>
        <p:nvSpPr>
          <p:cNvPr id="523" name="TextBox 522">
            <a:extLst>
              <a:ext uri="{FF2B5EF4-FFF2-40B4-BE49-F238E27FC236}">
                <a16:creationId xmlns:a16="http://schemas.microsoft.com/office/drawing/2014/main" id="{E959331A-AF93-3CA3-CFC8-99D227081738}"/>
              </a:ext>
            </a:extLst>
          </p:cNvPr>
          <p:cNvSpPr txBox="1"/>
          <p:nvPr/>
        </p:nvSpPr>
        <p:spPr>
          <a:xfrm>
            <a:off x="6802844" y="287856"/>
            <a:ext cx="1177206" cy="507831"/>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I, </a:t>
            </a:r>
          </a:p>
          <a:p>
            <a:r>
              <a:rPr lang="en-US" altLang="zh-CN" sz="900">
                <a:solidFill>
                  <a:schemeClr val="bg1"/>
                </a:solidFill>
                <a:latin typeface="IBM Plex Mono" panose="020B0509050203000203" pitchFamily="49" charset="0"/>
                <a:cs typeface="Times New Roman" panose="02020603050405020304" pitchFamily="18" charset="0"/>
              </a:rPr>
              <a:t>my car, </a:t>
            </a:r>
          </a:p>
          <a:p>
            <a:r>
              <a:rPr lang="en-US" altLang="zh-CN" sz="900">
                <a:solidFill>
                  <a:schemeClr val="bg1"/>
                </a:solidFill>
                <a:latin typeface="IBM Plex Mono" panose="020B0509050203000203" pitchFamily="49" charset="0"/>
                <a:cs typeface="Times New Roman" panose="02020603050405020304" pitchFamily="18" charset="0"/>
              </a:rPr>
              <a:t>the road</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563" name="Rectangle 562">
            <a:extLst>
              <a:ext uri="{FF2B5EF4-FFF2-40B4-BE49-F238E27FC236}">
                <a16:creationId xmlns:a16="http://schemas.microsoft.com/office/drawing/2014/main" id="{9E278C3E-F8E6-AEBE-1B16-33CB7E1CCDF4}"/>
              </a:ext>
            </a:extLst>
          </p:cNvPr>
          <p:cNvSpPr/>
          <p:nvPr/>
        </p:nvSpPr>
        <p:spPr>
          <a:xfrm>
            <a:off x="10342545" y="1302429"/>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Rectangle 563">
            <a:extLst>
              <a:ext uri="{FF2B5EF4-FFF2-40B4-BE49-F238E27FC236}">
                <a16:creationId xmlns:a16="http://schemas.microsoft.com/office/drawing/2014/main" id="{5EAF1C67-8C1D-F936-6A3A-8FD5A5D0227B}"/>
              </a:ext>
            </a:extLst>
          </p:cNvPr>
          <p:cNvSpPr/>
          <p:nvPr/>
        </p:nvSpPr>
        <p:spPr>
          <a:xfrm>
            <a:off x="10342545" y="216385"/>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Partial Circle 564">
            <a:extLst>
              <a:ext uri="{FF2B5EF4-FFF2-40B4-BE49-F238E27FC236}">
                <a16:creationId xmlns:a16="http://schemas.microsoft.com/office/drawing/2014/main" id="{FC00CE5B-20E9-9046-C420-B32564B3E1FD}"/>
              </a:ext>
            </a:extLst>
          </p:cNvPr>
          <p:cNvSpPr/>
          <p:nvPr/>
        </p:nvSpPr>
        <p:spPr>
          <a:xfrm>
            <a:off x="10992077" y="27475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6" name="Partial Circle 565">
            <a:extLst>
              <a:ext uri="{FF2B5EF4-FFF2-40B4-BE49-F238E27FC236}">
                <a16:creationId xmlns:a16="http://schemas.microsoft.com/office/drawing/2014/main" id="{C8225ABF-5766-17E3-77D7-4CE7B0C119A8}"/>
              </a:ext>
            </a:extLst>
          </p:cNvPr>
          <p:cNvSpPr/>
          <p:nvPr/>
        </p:nvSpPr>
        <p:spPr>
          <a:xfrm rot="2703791">
            <a:off x="10992077" y="27475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7" name="Partial Circle 566">
            <a:extLst>
              <a:ext uri="{FF2B5EF4-FFF2-40B4-BE49-F238E27FC236}">
                <a16:creationId xmlns:a16="http://schemas.microsoft.com/office/drawing/2014/main" id="{83AE597F-20A4-922F-8C9A-524554E0B6B3}"/>
              </a:ext>
            </a:extLst>
          </p:cNvPr>
          <p:cNvSpPr/>
          <p:nvPr/>
        </p:nvSpPr>
        <p:spPr>
          <a:xfrm rot="5400000">
            <a:off x="10990046" y="27475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8" name="Partial Circle 567">
            <a:extLst>
              <a:ext uri="{FF2B5EF4-FFF2-40B4-BE49-F238E27FC236}">
                <a16:creationId xmlns:a16="http://schemas.microsoft.com/office/drawing/2014/main" id="{A08B5AB3-0FAA-11A9-2EE6-492ABA1DAB67}"/>
              </a:ext>
            </a:extLst>
          </p:cNvPr>
          <p:cNvSpPr/>
          <p:nvPr/>
        </p:nvSpPr>
        <p:spPr>
          <a:xfrm rot="8124928">
            <a:off x="10992076"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9" name="Partial Circle 568">
            <a:extLst>
              <a:ext uri="{FF2B5EF4-FFF2-40B4-BE49-F238E27FC236}">
                <a16:creationId xmlns:a16="http://schemas.microsoft.com/office/drawing/2014/main" id="{EC069CA4-5926-B7D2-55C7-0F7A482454C0}"/>
              </a:ext>
            </a:extLst>
          </p:cNvPr>
          <p:cNvSpPr/>
          <p:nvPr/>
        </p:nvSpPr>
        <p:spPr>
          <a:xfrm rot="10828719">
            <a:off x="10992076" y="275330"/>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0" name="Partial Circle 569">
            <a:extLst>
              <a:ext uri="{FF2B5EF4-FFF2-40B4-BE49-F238E27FC236}">
                <a16:creationId xmlns:a16="http://schemas.microsoft.com/office/drawing/2014/main" id="{D4D0AEE0-A566-12D8-C8C0-65DA044E5029}"/>
              </a:ext>
            </a:extLst>
          </p:cNvPr>
          <p:cNvSpPr/>
          <p:nvPr/>
        </p:nvSpPr>
        <p:spPr>
          <a:xfrm rot="13524928">
            <a:off x="10990045" y="275331"/>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1" name="Partial Circle 570">
            <a:extLst>
              <a:ext uri="{FF2B5EF4-FFF2-40B4-BE49-F238E27FC236}">
                <a16:creationId xmlns:a16="http://schemas.microsoft.com/office/drawing/2014/main" id="{4E3786AC-C4C8-5512-8893-F22E1F6D7B20}"/>
              </a:ext>
            </a:extLst>
          </p:cNvPr>
          <p:cNvSpPr/>
          <p:nvPr/>
        </p:nvSpPr>
        <p:spPr>
          <a:xfrm rot="16200000">
            <a:off x="10992084" y="274767"/>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2" name="Partial Circle 571">
            <a:extLst>
              <a:ext uri="{FF2B5EF4-FFF2-40B4-BE49-F238E27FC236}">
                <a16:creationId xmlns:a16="http://schemas.microsoft.com/office/drawing/2014/main" id="{6DAF4FF5-7234-50DB-61FD-F79D587478B9}"/>
              </a:ext>
            </a:extLst>
          </p:cNvPr>
          <p:cNvSpPr/>
          <p:nvPr/>
        </p:nvSpPr>
        <p:spPr>
          <a:xfrm rot="18896209">
            <a:off x="10993599" y="27474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3" name="TextBox 572">
            <a:extLst>
              <a:ext uri="{FF2B5EF4-FFF2-40B4-BE49-F238E27FC236}">
                <a16:creationId xmlns:a16="http://schemas.microsoft.com/office/drawing/2014/main" id="{B170792D-1430-18AB-C6E8-F51C19307921}"/>
              </a:ext>
            </a:extLst>
          </p:cNvPr>
          <p:cNvSpPr txBox="1"/>
          <p:nvPr/>
        </p:nvSpPr>
        <p:spPr>
          <a:xfrm>
            <a:off x="11286189" y="30600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574" name="TextBox 573">
            <a:extLst>
              <a:ext uri="{FF2B5EF4-FFF2-40B4-BE49-F238E27FC236}">
                <a16:creationId xmlns:a16="http://schemas.microsoft.com/office/drawing/2014/main" id="{DCD5C030-FE5C-9792-F0AE-5F60690DA622}"/>
              </a:ext>
            </a:extLst>
          </p:cNvPr>
          <p:cNvSpPr txBox="1"/>
          <p:nvPr/>
        </p:nvSpPr>
        <p:spPr>
          <a:xfrm>
            <a:off x="11497868" y="40088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575" name="TextBox 574">
            <a:extLst>
              <a:ext uri="{FF2B5EF4-FFF2-40B4-BE49-F238E27FC236}">
                <a16:creationId xmlns:a16="http://schemas.microsoft.com/office/drawing/2014/main" id="{FEFF013E-1F05-3B2E-2536-85F303D21ADB}"/>
              </a:ext>
            </a:extLst>
          </p:cNvPr>
          <p:cNvSpPr txBox="1"/>
          <p:nvPr/>
        </p:nvSpPr>
        <p:spPr>
          <a:xfrm>
            <a:off x="11573108" y="61907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576" name="TextBox 575">
            <a:extLst>
              <a:ext uri="{FF2B5EF4-FFF2-40B4-BE49-F238E27FC236}">
                <a16:creationId xmlns:a16="http://schemas.microsoft.com/office/drawing/2014/main" id="{A3CE4693-3AAF-EEBB-8BB6-2A62A833C642}"/>
              </a:ext>
            </a:extLst>
          </p:cNvPr>
          <p:cNvSpPr txBox="1"/>
          <p:nvPr/>
        </p:nvSpPr>
        <p:spPr>
          <a:xfrm>
            <a:off x="11451642" y="82129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577" name="TextBox 576">
            <a:extLst>
              <a:ext uri="{FF2B5EF4-FFF2-40B4-BE49-F238E27FC236}">
                <a16:creationId xmlns:a16="http://schemas.microsoft.com/office/drawing/2014/main" id="{CCC91C30-5957-EB32-80B8-13D22EB09E71}"/>
              </a:ext>
            </a:extLst>
          </p:cNvPr>
          <p:cNvSpPr txBox="1"/>
          <p:nvPr/>
        </p:nvSpPr>
        <p:spPr>
          <a:xfrm>
            <a:off x="11228945" y="90882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578" name="TextBox 577">
            <a:extLst>
              <a:ext uri="{FF2B5EF4-FFF2-40B4-BE49-F238E27FC236}">
                <a16:creationId xmlns:a16="http://schemas.microsoft.com/office/drawing/2014/main" id="{5F1A2C55-87C2-F74F-8915-E9BDE2944294}"/>
              </a:ext>
            </a:extLst>
          </p:cNvPr>
          <p:cNvSpPr txBox="1"/>
          <p:nvPr/>
        </p:nvSpPr>
        <p:spPr>
          <a:xfrm>
            <a:off x="11016500" y="81986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579" name="TextBox 578">
            <a:extLst>
              <a:ext uri="{FF2B5EF4-FFF2-40B4-BE49-F238E27FC236}">
                <a16:creationId xmlns:a16="http://schemas.microsoft.com/office/drawing/2014/main" id="{95A8101D-F163-01E5-0CB5-C938A7DB6CD4}"/>
              </a:ext>
            </a:extLst>
          </p:cNvPr>
          <p:cNvSpPr txBox="1"/>
          <p:nvPr/>
        </p:nvSpPr>
        <p:spPr>
          <a:xfrm>
            <a:off x="10963642" y="61440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580" name="TextBox 579">
            <a:extLst>
              <a:ext uri="{FF2B5EF4-FFF2-40B4-BE49-F238E27FC236}">
                <a16:creationId xmlns:a16="http://schemas.microsoft.com/office/drawing/2014/main" id="{BBA6AE78-5EA7-23CC-6EF2-5DC0DED788DD}"/>
              </a:ext>
            </a:extLst>
          </p:cNvPr>
          <p:cNvSpPr txBox="1"/>
          <p:nvPr/>
        </p:nvSpPr>
        <p:spPr>
          <a:xfrm>
            <a:off x="10947908" y="43115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581" name="Straight Arrow Connector 580">
            <a:extLst>
              <a:ext uri="{FF2B5EF4-FFF2-40B4-BE49-F238E27FC236}">
                <a16:creationId xmlns:a16="http://schemas.microsoft.com/office/drawing/2014/main" id="{C06FB20D-A516-56B3-20A6-73EAD97F7C69}"/>
              </a:ext>
            </a:extLst>
          </p:cNvPr>
          <p:cNvCxnSpPr>
            <a:stCxn id="564" idx="2"/>
            <a:endCxn id="563" idx="0"/>
          </p:cNvCxnSpPr>
          <p:nvPr/>
        </p:nvCxnSpPr>
        <p:spPr>
          <a:xfrm>
            <a:off x="11131013" y="1186655"/>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152D21A8-3FF6-84C8-991A-B75AF7F104F0}"/>
              </a:ext>
            </a:extLst>
          </p:cNvPr>
          <p:cNvSpPr/>
          <p:nvPr/>
        </p:nvSpPr>
        <p:spPr>
          <a:xfrm>
            <a:off x="10342545" y="4835564"/>
            <a:ext cx="1576936" cy="1743437"/>
          </a:xfrm>
          <a:prstGeom prst="rect">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Rectangle 582">
            <a:extLst>
              <a:ext uri="{FF2B5EF4-FFF2-40B4-BE49-F238E27FC236}">
                <a16:creationId xmlns:a16="http://schemas.microsoft.com/office/drawing/2014/main" id="{DBBEA96E-1786-2742-F89C-07594DC218C7}"/>
              </a:ext>
            </a:extLst>
          </p:cNvPr>
          <p:cNvSpPr/>
          <p:nvPr/>
        </p:nvSpPr>
        <p:spPr>
          <a:xfrm>
            <a:off x="10342545" y="3749520"/>
            <a:ext cx="1576936" cy="970270"/>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Partial Circle 583">
            <a:extLst>
              <a:ext uri="{FF2B5EF4-FFF2-40B4-BE49-F238E27FC236}">
                <a16:creationId xmlns:a16="http://schemas.microsoft.com/office/drawing/2014/main" id="{AEE07CE1-EDA3-509D-C754-FB6EDA821F62}"/>
              </a:ext>
            </a:extLst>
          </p:cNvPr>
          <p:cNvSpPr/>
          <p:nvPr/>
        </p:nvSpPr>
        <p:spPr>
          <a:xfrm>
            <a:off x="10992077" y="3807885"/>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5" name="Partial Circle 584">
            <a:extLst>
              <a:ext uri="{FF2B5EF4-FFF2-40B4-BE49-F238E27FC236}">
                <a16:creationId xmlns:a16="http://schemas.microsoft.com/office/drawing/2014/main" id="{26E93B66-BDCC-0FB0-30BD-6A15C1D45F21}"/>
              </a:ext>
            </a:extLst>
          </p:cNvPr>
          <p:cNvSpPr/>
          <p:nvPr/>
        </p:nvSpPr>
        <p:spPr>
          <a:xfrm rot="2703791">
            <a:off x="10992077" y="3807885"/>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6" name="Partial Circle 585">
            <a:extLst>
              <a:ext uri="{FF2B5EF4-FFF2-40B4-BE49-F238E27FC236}">
                <a16:creationId xmlns:a16="http://schemas.microsoft.com/office/drawing/2014/main" id="{94206E00-4408-C7A3-1956-60AD026EDEA4}"/>
              </a:ext>
            </a:extLst>
          </p:cNvPr>
          <p:cNvSpPr/>
          <p:nvPr/>
        </p:nvSpPr>
        <p:spPr>
          <a:xfrm rot="5400000">
            <a:off x="10990046" y="380788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7" name="Partial Circle 586">
            <a:extLst>
              <a:ext uri="{FF2B5EF4-FFF2-40B4-BE49-F238E27FC236}">
                <a16:creationId xmlns:a16="http://schemas.microsoft.com/office/drawing/2014/main" id="{4BFD3701-2EF8-7C89-74D9-BD450BEF43D9}"/>
              </a:ext>
            </a:extLst>
          </p:cNvPr>
          <p:cNvSpPr/>
          <p:nvPr/>
        </p:nvSpPr>
        <p:spPr>
          <a:xfrm rot="8124928">
            <a:off x="10992076" y="3808465"/>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8" name="Partial Circle 587">
            <a:extLst>
              <a:ext uri="{FF2B5EF4-FFF2-40B4-BE49-F238E27FC236}">
                <a16:creationId xmlns:a16="http://schemas.microsoft.com/office/drawing/2014/main" id="{74DCDEB8-78F2-E757-62C0-1789B09A5304}"/>
              </a:ext>
            </a:extLst>
          </p:cNvPr>
          <p:cNvSpPr/>
          <p:nvPr/>
        </p:nvSpPr>
        <p:spPr>
          <a:xfrm rot="10828719">
            <a:off x="10992076" y="3808465"/>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9" name="Partial Circle 588">
            <a:extLst>
              <a:ext uri="{FF2B5EF4-FFF2-40B4-BE49-F238E27FC236}">
                <a16:creationId xmlns:a16="http://schemas.microsoft.com/office/drawing/2014/main" id="{B9EF76E2-4A4F-E02A-FC02-3F1D6EF27051}"/>
              </a:ext>
            </a:extLst>
          </p:cNvPr>
          <p:cNvSpPr/>
          <p:nvPr/>
        </p:nvSpPr>
        <p:spPr>
          <a:xfrm rot="13524928">
            <a:off x="10990045" y="3808466"/>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0" name="Partial Circle 589">
            <a:extLst>
              <a:ext uri="{FF2B5EF4-FFF2-40B4-BE49-F238E27FC236}">
                <a16:creationId xmlns:a16="http://schemas.microsoft.com/office/drawing/2014/main" id="{3CE4FCB4-6A27-FC4B-5D16-4911ABC84B3F}"/>
              </a:ext>
            </a:extLst>
          </p:cNvPr>
          <p:cNvSpPr/>
          <p:nvPr/>
        </p:nvSpPr>
        <p:spPr>
          <a:xfrm rot="16200000">
            <a:off x="10992084" y="3807902"/>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1" name="Partial Circle 590">
            <a:extLst>
              <a:ext uri="{FF2B5EF4-FFF2-40B4-BE49-F238E27FC236}">
                <a16:creationId xmlns:a16="http://schemas.microsoft.com/office/drawing/2014/main" id="{431C1853-5125-69ED-A7C8-CE18FB56FFA8}"/>
              </a:ext>
            </a:extLst>
          </p:cNvPr>
          <p:cNvSpPr/>
          <p:nvPr/>
        </p:nvSpPr>
        <p:spPr>
          <a:xfrm rot="18896209">
            <a:off x="10993599" y="3807884"/>
            <a:ext cx="853517" cy="852960"/>
          </a:xfrm>
          <a:prstGeom prst="pie">
            <a:avLst>
              <a:gd name="adj1" fmla="val 14826588"/>
              <a:gd name="adj2" fmla="val 17514787"/>
            </a:avLst>
          </a:prstGeom>
          <a:solidFill>
            <a:srgbClr val="76717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2" name="TextBox 591">
            <a:extLst>
              <a:ext uri="{FF2B5EF4-FFF2-40B4-BE49-F238E27FC236}">
                <a16:creationId xmlns:a16="http://schemas.microsoft.com/office/drawing/2014/main" id="{5DCBD5AF-FD60-FD15-AA66-C0C0D6CB9D3D}"/>
              </a:ext>
            </a:extLst>
          </p:cNvPr>
          <p:cNvSpPr txBox="1"/>
          <p:nvPr/>
        </p:nvSpPr>
        <p:spPr>
          <a:xfrm>
            <a:off x="11286189" y="3839138"/>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593" name="TextBox 592">
            <a:extLst>
              <a:ext uri="{FF2B5EF4-FFF2-40B4-BE49-F238E27FC236}">
                <a16:creationId xmlns:a16="http://schemas.microsoft.com/office/drawing/2014/main" id="{F8FFF839-97D5-553A-EED5-E9A136B61444}"/>
              </a:ext>
            </a:extLst>
          </p:cNvPr>
          <p:cNvSpPr txBox="1"/>
          <p:nvPr/>
        </p:nvSpPr>
        <p:spPr>
          <a:xfrm>
            <a:off x="11497868" y="3934022"/>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594" name="TextBox 593">
            <a:extLst>
              <a:ext uri="{FF2B5EF4-FFF2-40B4-BE49-F238E27FC236}">
                <a16:creationId xmlns:a16="http://schemas.microsoft.com/office/drawing/2014/main" id="{16784563-5E53-F9F7-98C9-DE79FC604DA1}"/>
              </a:ext>
            </a:extLst>
          </p:cNvPr>
          <p:cNvSpPr txBox="1"/>
          <p:nvPr/>
        </p:nvSpPr>
        <p:spPr>
          <a:xfrm>
            <a:off x="11573108" y="4152213"/>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595" name="TextBox 594">
            <a:extLst>
              <a:ext uri="{FF2B5EF4-FFF2-40B4-BE49-F238E27FC236}">
                <a16:creationId xmlns:a16="http://schemas.microsoft.com/office/drawing/2014/main" id="{AB3ECCD9-18AC-4E41-0F9A-F8B6AC697FFE}"/>
              </a:ext>
            </a:extLst>
          </p:cNvPr>
          <p:cNvSpPr txBox="1"/>
          <p:nvPr/>
        </p:nvSpPr>
        <p:spPr>
          <a:xfrm>
            <a:off x="11451642" y="4354430"/>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596" name="TextBox 595">
            <a:extLst>
              <a:ext uri="{FF2B5EF4-FFF2-40B4-BE49-F238E27FC236}">
                <a16:creationId xmlns:a16="http://schemas.microsoft.com/office/drawing/2014/main" id="{6C70B6D6-FE51-383D-AC36-3D700905BF3B}"/>
              </a:ext>
            </a:extLst>
          </p:cNvPr>
          <p:cNvSpPr txBox="1"/>
          <p:nvPr/>
        </p:nvSpPr>
        <p:spPr>
          <a:xfrm>
            <a:off x="11228945" y="4441955"/>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597" name="TextBox 596">
            <a:extLst>
              <a:ext uri="{FF2B5EF4-FFF2-40B4-BE49-F238E27FC236}">
                <a16:creationId xmlns:a16="http://schemas.microsoft.com/office/drawing/2014/main" id="{5F0F4E72-3589-6DA8-D5A9-D9195CD32E87}"/>
              </a:ext>
            </a:extLst>
          </p:cNvPr>
          <p:cNvSpPr txBox="1"/>
          <p:nvPr/>
        </p:nvSpPr>
        <p:spPr>
          <a:xfrm>
            <a:off x="11016500" y="4353003"/>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598" name="TextBox 597">
            <a:extLst>
              <a:ext uri="{FF2B5EF4-FFF2-40B4-BE49-F238E27FC236}">
                <a16:creationId xmlns:a16="http://schemas.microsoft.com/office/drawing/2014/main" id="{6EA6BB24-3509-7780-DDAC-C393CDE61DC7}"/>
              </a:ext>
            </a:extLst>
          </p:cNvPr>
          <p:cNvSpPr txBox="1"/>
          <p:nvPr/>
        </p:nvSpPr>
        <p:spPr>
          <a:xfrm>
            <a:off x="10963642" y="4147541"/>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599" name="TextBox 598">
            <a:extLst>
              <a:ext uri="{FF2B5EF4-FFF2-40B4-BE49-F238E27FC236}">
                <a16:creationId xmlns:a16="http://schemas.microsoft.com/office/drawing/2014/main" id="{D72078DB-46FF-C143-E0E0-137130E31405}"/>
              </a:ext>
            </a:extLst>
          </p:cNvPr>
          <p:cNvSpPr txBox="1"/>
          <p:nvPr/>
        </p:nvSpPr>
        <p:spPr>
          <a:xfrm>
            <a:off x="10947908" y="3964288"/>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cxnSp>
        <p:nvCxnSpPr>
          <p:cNvPr id="600" name="Straight Arrow Connector 599">
            <a:extLst>
              <a:ext uri="{FF2B5EF4-FFF2-40B4-BE49-F238E27FC236}">
                <a16:creationId xmlns:a16="http://schemas.microsoft.com/office/drawing/2014/main" id="{34AB9C52-82C9-4432-BC26-55E2FE5FADC3}"/>
              </a:ext>
            </a:extLst>
          </p:cNvPr>
          <p:cNvCxnSpPr>
            <a:stCxn id="583" idx="2"/>
            <a:endCxn id="582" idx="0"/>
          </p:cNvCxnSpPr>
          <p:nvPr/>
        </p:nvCxnSpPr>
        <p:spPr>
          <a:xfrm>
            <a:off x="11131013" y="4719790"/>
            <a:ext cx="0" cy="115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1" name="TextBox 600">
            <a:extLst>
              <a:ext uri="{FF2B5EF4-FFF2-40B4-BE49-F238E27FC236}">
                <a16:creationId xmlns:a16="http://schemas.microsoft.com/office/drawing/2014/main" id="{3F0ABE2F-74E7-DF6A-C17A-86C2DFE4CE6F}"/>
              </a:ext>
            </a:extLst>
          </p:cNvPr>
          <p:cNvSpPr txBox="1"/>
          <p:nvPr/>
        </p:nvSpPr>
        <p:spPr>
          <a:xfrm>
            <a:off x="6601336" y="235360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3" name="TextBox 602">
            <a:extLst>
              <a:ext uri="{FF2B5EF4-FFF2-40B4-BE49-F238E27FC236}">
                <a16:creationId xmlns:a16="http://schemas.microsoft.com/office/drawing/2014/main" id="{31ACEA6B-4C70-EA56-84BB-9BFE7728B0B8}"/>
              </a:ext>
            </a:extLst>
          </p:cNvPr>
          <p:cNvSpPr txBox="1"/>
          <p:nvPr/>
        </p:nvSpPr>
        <p:spPr>
          <a:xfrm>
            <a:off x="4823732" y="235360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4" name="TextBox 603">
            <a:extLst>
              <a:ext uri="{FF2B5EF4-FFF2-40B4-BE49-F238E27FC236}">
                <a16:creationId xmlns:a16="http://schemas.microsoft.com/office/drawing/2014/main" id="{5CAA2927-D0AC-6A83-10A3-FF3831B6B5F1}"/>
              </a:ext>
            </a:extLst>
          </p:cNvPr>
          <p:cNvSpPr txBox="1"/>
          <p:nvPr/>
        </p:nvSpPr>
        <p:spPr>
          <a:xfrm>
            <a:off x="8630211" y="584366"/>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5" name="TextBox 604">
            <a:extLst>
              <a:ext uri="{FF2B5EF4-FFF2-40B4-BE49-F238E27FC236}">
                <a16:creationId xmlns:a16="http://schemas.microsoft.com/office/drawing/2014/main" id="{B6B98675-3A5C-F421-2790-5B18660ED043}"/>
              </a:ext>
            </a:extLst>
          </p:cNvPr>
          <p:cNvSpPr txBox="1"/>
          <p:nvPr/>
        </p:nvSpPr>
        <p:spPr>
          <a:xfrm>
            <a:off x="10385911" y="568529"/>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06" name="TextBox 605">
            <a:extLst>
              <a:ext uri="{FF2B5EF4-FFF2-40B4-BE49-F238E27FC236}">
                <a16:creationId xmlns:a16="http://schemas.microsoft.com/office/drawing/2014/main" id="{D670AC80-8BB9-5BF4-309A-D02076F8138F}"/>
              </a:ext>
            </a:extLst>
          </p:cNvPr>
          <p:cNvSpPr txBox="1"/>
          <p:nvPr/>
        </p:nvSpPr>
        <p:spPr>
          <a:xfrm>
            <a:off x="8670986" y="4127868"/>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sp>
        <p:nvSpPr>
          <p:cNvPr id="610" name="TextBox 609">
            <a:extLst>
              <a:ext uri="{FF2B5EF4-FFF2-40B4-BE49-F238E27FC236}">
                <a16:creationId xmlns:a16="http://schemas.microsoft.com/office/drawing/2014/main" id="{D75FC4F4-CE9A-46D5-E140-C362A18A528D}"/>
              </a:ext>
            </a:extLst>
          </p:cNvPr>
          <p:cNvSpPr txBox="1"/>
          <p:nvPr/>
        </p:nvSpPr>
        <p:spPr>
          <a:xfrm>
            <a:off x="10385911" y="4147541"/>
            <a:ext cx="792292" cy="230832"/>
          </a:xfrm>
          <a:prstGeom prst="rect">
            <a:avLst/>
          </a:prstGeom>
          <a:noFill/>
        </p:spPr>
        <p:txBody>
          <a:bodyPr wrap="square" rtlCol="0">
            <a:spAutoFit/>
          </a:bodyPr>
          <a:lstStyle/>
          <a:p>
            <a:r>
              <a:rPr lang="en-US" altLang="zh-CN" sz="900">
                <a:solidFill>
                  <a:schemeClr val="bg1"/>
                </a:solidFill>
                <a:latin typeface="IBM Plex Mono" panose="020B0509050203000203" pitchFamily="49" charset="0"/>
                <a:cs typeface="Times New Roman" panose="02020603050405020304" pitchFamily="18" charset="0"/>
              </a:rPr>
              <a:t>[...]</a:t>
            </a:r>
            <a:endParaRPr lang="zh-CN" altLang="en-US" sz="900">
              <a:solidFill>
                <a:schemeClr val="bg1"/>
              </a:solidFill>
              <a:latin typeface="IBM Plex Mono" panose="020B0509050203000203" pitchFamily="49" charset="0"/>
              <a:cs typeface="Times New Roman" panose="02020603050405020304" pitchFamily="18" charset="0"/>
            </a:endParaRPr>
          </a:p>
        </p:txBody>
      </p:sp>
      <p:cxnSp>
        <p:nvCxnSpPr>
          <p:cNvPr id="612" name="Straight Arrow Connector 611">
            <a:extLst>
              <a:ext uri="{FF2B5EF4-FFF2-40B4-BE49-F238E27FC236}">
                <a16:creationId xmlns:a16="http://schemas.microsoft.com/office/drawing/2014/main" id="{E523EC0B-11C5-7599-280E-284BFE083C38}"/>
              </a:ext>
            </a:extLst>
          </p:cNvPr>
          <p:cNvCxnSpPr>
            <a:stCxn id="365" idx="3"/>
            <a:endCxn id="410" idx="1"/>
          </p:cNvCxnSpPr>
          <p:nvPr/>
        </p:nvCxnSpPr>
        <p:spPr>
          <a:xfrm>
            <a:off x="6389100" y="2444957"/>
            <a:ext cx="161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55BED557-60FD-9758-8517-F84E7CE88D2E}"/>
              </a:ext>
            </a:extLst>
          </p:cNvPr>
          <p:cNvCxnSpPr>
            <a:cxnSpLocks/>
            <a:stCxn id="364" idx="3"/>
            <a:endCxn id="409" idx="1"/>
          </p:cNvCxnSpPr>
          <p:nvPr/>
        </p:nvCxnSpPr>
        <p:spPr>
          <a:xfrm>
            <a:off x="6389100" y="3917585"/>
            <a:ext cx="161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0" name="Connector: Elbow 619">
            <a:extLst>
              <a:ext uri="{FF2B5EF4-FFF2-40B4-BE49-F238E27FC236}">
                <a16:creationId xmlns:a16="http://schemas.microsoft.com/office/drawing/2014/main" id="{0055C232-5FA4-F803-A3A4-2A6440773084}"/>
              </a:ext>
            </a:extLst>
          </p:cNvPr>
          <p:cNvCxnSpPr>
            <a:stCxn id="410" idx="3"/>
            <a:endCxn id="453" idx="1"/>
          </p:cNvCxnSpPr>
          <p:nvPr/>
        </p:nvCxnSpPr>
        <p:spPr>
          <a:xfrm flipV="1">
            <a:off x="8127172" y="701520"/>
            <a:ext cx="470124" cy="174343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Connector: Elbow 620">
            <a:extLst>
              <a:ext uri="{FF2B5EF4-FFF2-40B4-BE49-F238E27FC236}">
                <a16:creationId xmlns:a16="http://schemas.microsoft.com/office/drawing/2014/main" id="{C17CB66C-303E-85A2-EE86-6E882C0AC895}"/>
              </a:ext>
            </a:extLst>
          </p:cNvPr>
          <p:cNvCxnSpPr>
            <a:cxnSpLocks/>
            <a:stCxn id="520" idx="3"/>
            <a:endCxn id="474" idx="1"/>
          </p:cNvCxnSpPr>
          <p:nvPr/>
        </p:nvCxnSpPr>
        <p:spPr>
          <a:xfrm flipV="1">
            <a:off x="8133927" y="4234655"/>
            <a:ext cx="476432" cy="98857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Connector: Elbow 623">
            <a:extLst>
              <a:ext uri="{FF2B5EF4-FFF2-40B4-BE49-F238E27FC236}">
                <a16:creationId xmlns:a16="http://schemas.microsoft.com/office/drawing/2014/main" id="{B2A4EDE7-485C-415E-87F9-5A26CF6C9E80}"/>
              </a:ext>
            </a:extLst>
          </p:cNvPr>
          <p:cNvCxnSpPr>
            <a:cxnSpLocks/>
            <a:stCxn id="409" idx="3"/>
            <a:endCxn id="452" idx="1"/>
          </p:cNvCxnSpPr>
          <p:nvPr/>
        </p:nvCxnSpPr>
        <p:spPr>
          <a:xfrm flipV="1">
            <a:off x="8127172" y="2174148"/>
            <a:ext cx="470124" cy="17434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2" name="Connector: Elbow 631">
            <a:extLst>
              <a:ext uri="{FF2B5EF4-FFF2-40B4-BE49-F238E27FC236}">
                <a16:creationId xmlns:a16="http://schemas.microsoft.com/office/drawing/2014/main" id="{000BF519-74CC-9F7F-62CA-E1A3A9A7DEF6}"/>
              </a:ext>
            </a:extLst>
          </p:cNvPr>
          <p:cNvCxnSpPr>
            <a:cxnSpLocks/>
            <a:stCxn id="409" idx="3"/>
            <a:endCxn id="473" idx="1"/>
          </p:cNvCxnSpPr>
          <p:nvPr/>
        </p:nvCxnSpPr>
        <p:spPr>
          <a:xfrm>
            <a:off x="8127172" y="3917585"/>
            <a:ext cx="483187" cy="178969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3F3784F0-9A6F-A556-2188-41F5DCE729D7}"/>
              </a:ext>
            </a:extLst>
          </p:cNvPr>
          <p:cNvCxnSpPr>
            <a:cxnSpLocks/>
            <a:stCxn id="453" idx="3"/>
            <a:endCxn id="564" idx="1"/>
          </p:cNvCxnSpPr>
          <p:nvPr/>
        </p:nvCxnSpPr>
        <p:spPr>
          <a:xfrm>
            <a:off x="10174232" y="701520"/>
            <a:ext cx="1683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6" name="Straight Arrow Connector 635">
            <a:extLst>
              <a:ext uri="{FF2B5EF4-FFF2-40B4-BE49-F238E27FC236}">
                <a16:creationId xmlns:a16="http://schemas.microsoft.com/office/drawing/2014/main" id="{DADC8476-2D13-62D3-59C4-B95BFCC7C607}"/>
              </a:ext>
            </a:extLst>
          </p:cNvPr>
          <p:cNvCxnSpPr>
            <a:cxnSpLocks/>
            <a:stCxn id="474" idx="3"/>
            <a:endCxn id="583" idx="1"/>
          </p:cNvCxnSpPr>
          <p:nvPr/>
        </p:nvCxnSpPr>
        <p:spPr>
          <a:xfrm>
            <a:off x="10187295" y="4234655"/>
            <a:ext cx="155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E1D67AFE-EA6B-2D8A-BEFD-B033A5DC68BB}"/>
              </a:ext>
            </a:extLst>
          </p:cNvPr>
          <p:cNvCxnSpPr>
            <a:cxnSpLocks/>
            <a:stCxn id="452" idx="3"/>
            <a:endCxn id="563" idx="1"/>
          </p:cNvCxnSpPr>
          <p:nvPr/>
        </p:nvCxnSpPr>
        <p:spPr>
          <a:xfrm>
            <a:off x="10174232" y="2174148"/>
            <a:ext cx="1683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Straight Arrow Connector 643">
            <a:extLst>
              <a:ext uri="{FF2B5EF4-FFF2-40B4-BE49-F238E27FC236}">
                <a16:creationId xmlns:a16="http://schemas.microsoft.com/office/drawing/2014/main" id="{BB3FFB9B-D344-B9D1-6C2A-5EB1EBDD2F43}"/>
              </a:ext>
            </a:extLst>
          </p:cNvPr>
          <p:cNvCxnSpPr>
            <a:cxnSpLocks/>
            <a:stCxn id="473" idx="3"/>
            <a:endCxn id="582" idx="1"/>
          </p:cNvCxnSpPr>
          <p:nvPr/>
        </p:nvCxnSpPr>
        <p:spPr>
          <a:xfrm>
            <a:off x="10187295" y="5707283"/>
            <a:ext cx="155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2" name="TextBox 651">
            <a:extLst>
              <a:ext uri="{FF2B5EF4-FFF2-40B4-BE49-F238E27FC236}">
                <a16:creationId xmlns:a16="http://schemas.microsoft.com/office/drawing/2014/main" id="{718589D1-FFC4-CDC4-E87D-6AF9EAA90192}"/>
              </a:ext>
            </a:extLst>
          </p:cNvPr>
          <p:cNvSpPr txBox="1"/>
          <p:nvPr/>
        </p:nvSpPr>
        <p:spPr>
          <a:xfrm>
            <a:off x="4857986" y="4144026"/>
            <a:ext cx="1476475"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got into my car and went on the road.</a:t>
            </a:r>
            <a:endParaRPr lang="zh-CN" altLang="en-US" sz="1100">
              <a:solidFill>
                <a:schemeClr val="bg1"/>
              </a:solidFill>
              <a:latin typeface="IBM Plex Mono" panose="020B0509050203000203" pitchFamily="49" charset="0"/>
            </a:endParaRPr>
          </a:p>
        </p:txBody>
      </p:sp>
      <p:sp>
        <p:nvSpPr>
          <p:cNvPr id="655" name="TextBox 654">
            <a:extLst>
              <a:ext uri="{FF2B5EF4-FFF2-40B4-BE49-F238E27FC236}">
                <a16:creationId xmlns:a16="http://schemas.microsoft.com/office/drawing/2014/main" id="{409396CE-6773-B3CF-331A-51514B258050}"/>
              </a:ext>
            </a:extLst>
          </p:cNvPr>
          <p:cNvSpPr txBox="1"/>
          <p:nvPr/>
        </p:nvSpPr>
        <p:spPr>
          <a:xfrm>
            <a:off x="6652285" y="4163041"/>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stopped at a blockbuster video store</a:t>
            </a:r>
            <a:endParaRPr lang="zh-CN" altLang="en-US" sz="1100">
              <a:solidFill>
                <a:schemeClr val="bg1"/>
              </a:solidFill>
              <a:latin typeface="IBM Plex Mono" panose="020B0509050203000203" pitchFamily="49" charset="0"/>
            </a:endParaRPr>
          </a:p>
        </p:txBody>
      </p:sp>
      <p:sp>
        <p:nvSpPr>
          <p:cNvPr id="656" name="TextBox 655">
            <a:extLst>
              <a:ext uri="{FF2B5EF4-FFF2-40B4-BE49-F238E27FC236}">
                <a16:creationId xmlns:a16="http://schemas.microsoft.com/office/drawing/2014/main" id="{45636D1D-4C6A-4AD6-ECDA-1A342A4850AA}"/>
              </a:ext>
            </a:extLst>
          </p:cNvPr>
          <p:cNvSpPr txBox="1"/>
          <p:nvPr/>
        </p:nvSpPr>
        <p:spPr>
          <a:xfrm>
            <a:off x="8673847" y="2433893"/>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I went inside and rented a movie.</a:t>
            </a:r>
            <a:endParaRPr lang="zh-CN" altLang="en-US" sz="1100">
              <a:solidFill>
                <a:schemeClr val="bg1"/>
              </a:solidFill>
              <a:latin typeface="IBM Plex Mono" panose="020B0509050203000203" pitchFamily="49" charset="0"/>
            </a:endParaRPr>
          </a:p>
        </p:txBody>
      </p:sp>
      <p:sp>
        <p:nvSpPr>
          <p:cNvPr id="657" name="TextBox 656">
            <a:extLst>
              <a:ext uri="{FF2B5EF4-FFF2-40B4-BE49-F238E27FC236}">
                <a16:creationId xmlns:a16="http://schemas.microsoft.com/office/drawing/2014/main" id="{D1D63552-A945-042E-D2A6-F8D95EFC19CD}"/>
              </a:ext>
            </a:extLst>
          </p:cNvPr>
          <p:cNvSpPr txBox="1"/>
          <p:nvPr/>
        </p:nvSpPr>
        <p:spPr>
          <a:xfrm>
            <a:off x="8673847" y="5978717"/>
            <a:ext cx="1378722" cy="600164"/>
          </a:xfrm>
          <a:prstGeom prst="rect">
            <a:avLst/>
          </a:prstGeom>
          <a:noFill/>
          <a:ln w="19050">
            <a:noFill/>
          </a:ln>
        </p:spPr>
        <p:txBody>
          <a:bodyPr wrap="square">
            <a:spAutoFit/>
          </a:bodyPr>
          <a:lstStyle/>
          <a:p>
            <a:r>
              <a:rPr lang="en-US" altLang="zh-CN" sz="1100" b="0" i="0">
                <a:solidFill>
                  <a:schemeClr val="bg1"/>
                </a:solidFill>
                <a:effectLst/>
                <a:latin typeface="IBM Plex Mono" panose="020B0509050203000203" pitchFamily="49" charset="0"/>
              </a:rPr>
              <a:t>I was forced to watch a movie</a:t>
            </a:r>
            <a:endParaRPr lang="zh-CN" altLang="en-US" sz="1100">
              <a:solidFill>
                <a:schemeClr val="bg1"/>
              </a:solidFill>
              <a:latin typeface="IBM Plex Mono" panose="020B0509050203000203" pitchFamily="49" charset="0"/>
            </a:endParaRPr>
          </a:p>
        </p:txBody>
      </p:sp>
      <p:sp>
        <p:nvSpPr>
          <p:cNvPr id="658" name="TextBox 657">
            <a:extLst>
              <a:ext uri="{FF2B5EF4-FFF2-40B4-BE49-F238E27FC236}">
                <a16:creationId xmlns:a16="http://schemas.microsoft.com/office/drawing/2014/main" id="{62F112A3-A489-3696-C8A7-A893450A8192}"/>
              </a:ext>
            </a:extLst>
          </p:cNvPr>
          <p:cNvSpPr txBox="1"/>
          <p:nvPr/>
        </p:nvSpPr>
        <p:spPr>
          <a:xfrm>
            <a:off x="10336350" y="2441382"/>
            <a:ext cx="1683705" cy="553998"/>
          </a:xfrm>
          <a:prstGeom prst="rect">
            <a:avLst/>
          </a:prstGeom>
          <a:noFill/>
        </p:spPr>
        <p:txBody>
          <a:bodyPr wrap="square">
            <a:spAutoFit/>
          </a:bodyPr>
          <a:lstStyle/>
          <a:p>
            <a:r>
              <a:rPr lang="en-US" altLang="zh-CN" sz="1000" b="0" i="0">
                <a:solidFill>
                  <a:schemeClr val="bg1"/>
                </a:solidFill>
                <a:effectLst/>
                <a:latin typeface="IBM Plex Mono" panose="020B0509050203000203" pitchFamily="49" charset="0"/>
              </a:rPr>
              <a:t>I brought the movie home and watched the whole thing.</a:t>
            </a:r>
            <a:endParaRPr lang="zh-CN" altLang="en-US" sz="1000">
              <a:solidFill>
                <a:schemeClr val="bg1"/>
              </a:solidFill>
              <a:latin typeface="IBM Plex Mono" panose="020B0509050203000203" pitchFamily="49" charset="0"/>
            </a:endParaRPr>
          </a:p>
        </p:txBody>
      </p:sp>
      <p:sp>
        <p:nvSpPr>
          <p:cNvPr id="659" name="TextBox 658">
            <a:extLst>
              <a:ext uri="{FF2B5EF4-FFF2-40B4-BE49-F238E27FC236}">
                <a16:creationId xmlns:a16="http://schemas.microsoft.com/office/drawing/2014/main" id="{DD998516-6012-C560-7B5A-266037599BA6}"/>
              </a:ext>
            </a:extLst>
          </p:cNvPr>
          <p:cNvSpPr txBox="1"/>
          <p:nvPr/>
        </p:nvSpPr>
        <p:spPr>
          <a:xfrm>
            <a:off x="10439590" y="5952162"/>
            <a:ext cx="1378722" cy="600164"/>
          </a:xfrm>
          <a:prstGeom prst="rect">
            <a:avLst/>
          </a:prstGeom>
          <a:noFill/>
        </p:spPr>
        <p:txBody>
          <a:bodyPr wrap="square">
            <a:spAutoFit/>
          </a:bodyPr>
          <a:lstStyle/>
          <a:p>
            <a:r>
              <a:rPr lang="en-US" altLang="zh-CN" sz="1100" b="0" i="0">
                <a:solidFill>
                  <a:schemeClr val="bg1"/>
                </a:solidFill>
                <a:effectLst/>
                <a:latin typeface="IBM Plex Mono" panose="020B0509050203000203" pitchFamily="49" charset="0"/>
              </a:rPr>
              <a:t>Thankfully I got home safely.</a:t>
            </a:r>
            <a:endParaRPr lang="zh-CN" altLang="en-US" sz="1100">
              <a:solidFill>
                <a:schemeClr val="bg1"/>
              </a:solidFill>
              <a:latin typeface="IBM Plex Mono" panose="020B0509050203000203" pitchFamily="49" charset="0"/>
            </a:endParaRPr>
          </a:p>
        </p:txBody>
      </p:sp>
      <p:pic>
        <p:nvPicPr>
          <p:cNvPr id="1026" name="Picture 2">
            <a:extLst>
              <a:ext uri="{FF2B5EF4-FFF2-40B4-BE49-F238E27FC236}">
                <a16:creationId xmlns:a16="http://schemas.microsoft.com/office/drawing/2014/main" id="{709F18D4-F161-2FC1-A13A-252ED2176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486" y="3120736"/>
            <a:ext cx="1025473" cy="10254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E026BEB-44DC-5039-73A5-2369EA204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8170" y="3115974"/>
            <a:ext cx="1036240" cy="103624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8666D2-7A0F-BEEC-8DCA-F855223421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1366" y="1368389"/>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02D01C6-D91F-1E9E-4AC5-93DAD2E15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7903" y="1376696"/>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D9B1373-85B7-22D5-B30C-861325143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5576" y="4922746"/>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88A94A5-BD13-77C1-5BB6-C773F47C41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6652" y="4919622"/>
            <a:ext cx="1033272" cy="10332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77" name="Title 1">
            <a:extLst>
              <a:ext uri="{FF2B5EF4-FFF2-40B4-BE49-F238E27FC236}">
                <a16:creationId xmlns:a16="http://schemas.microsoft.com/office/drawing/2014/main" id="{DB81DD44-20FD-B9B9-382D-217EC19CC394}"/>
              </a:ext>
            </a:extLst>
          </p:cNvPr>
          <p:cNvSpPr>
            <a:spLocks noGrp="1"/>
          </p:cNvSpPr>
          <p:nvPr>
            <p:ph type="ctrTitle"/>
          </p:nvPr>
        </p:nvSpPr>
        <p:spPr>
          <a:xfrm>
            <a:off x="625715" y="1122363"/>
            <a:ext cx="3273045" cy="3200400"/>
          </a:xfrm>
        </p:spPr>
        <p:txBody>
          <a:bodyPr>
            <a:normAutofit/>
          </a:bodyPr>
          <a:lstStyle/>
          <a:p>
            <a:pPr algn="l"/>
            <a:r>
              <a:rPr lang="en-US" altLang="zh-CN" sz="3400" b="1">
                <a:latin typeface="Times New Roman" panose="02020603050405020304" pitchFamily="18" charset="0"/>
                <a:cs typeface="Times New Roman" panose="02020603050405020304" pitchFamily="18" charset="0"/>
                <a:sym typeface="Times New Roman" panose="02020603050405020304" pitchFamily="18" charset="0"/>
              </a:rPr>
              <a:t>Visual Story Generation Based on Emotional and Keyword Scheme</a:t>
            </a:r>
            <a:endParaRPr lang="zh-CN" altLang="en-US" sz="3400">
              <a:latin typeface="Times New Roman" panose="02020603050405020304" pitchFamily="18" charset="0"/>
              <a:sym typeface="Times New Roman" panose="02020603050405020304" pitchFamily="18" charset="0"/>
            </a:endParaRPr>
          </a:p>
        </p:txBody>
      </p:sp>
      <p:sp>
        <p:nvSpPr>
          <p:cNvPr id="678" name="Subtitle 2">
            <a:extLst>
              <a:ext uri="{FF2B5EF4-FFF2-40B4-BE49-F238E27FC236}">
                <a16:creationId xmlns:a16="http://schemas.microsoft.com/office/drawing/2014/main" id="{1AB6B312-791E-63D7-A591-31BFB0031CB5}"/>
              </a:ext>
            </a:extLst>
          </p:cNvPr>
          <p:cNvSpPr>
            <a:spLocks noGrp="1"/>
          </p:cNvSpPr>
          <p:nvPr>
            <p:ph type="subTitle" idx="1"/>
          </p:nvPr>
        </p:nvSpPr>
        <p:spPr>
          <a:xfrm>
            <a:off x="625715" y="4873751"/>
            <a:ext cx="2800773" cy="1358565"/>
          </a:xfrm>
        </p:spPr>
        <p:txBody>
          <a:bodyPr>
            <a:normAutofit/>
          </a:bodyPr>
          <a:lstStyle/>
          <a:p>
            <a:pPr algn="l">
              <a:lnSpc>
                <a:spcPct val="110000"/>
              </a:lnSpc>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Yuetian Chen,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Ruohua</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 Bowen Shi,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Peiru</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Liu, &amp; Mei Si</a:t>
            </a: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79" name="TextBox 678">
            <a:extLst>
              <a:ext uri="{FF2B5EF4-FFF2-40B4-BE49-F238E27FC236}">
                <a16:creationId xmlns:a16="http://schemas.microsoft.com/office/drawing/2014/main" id="{336585DA-A7C7-EBE1-F35F-01E7C269FC7F}"/>
              </a:ext>
            </a:extLst>
          </p:cNvPr>
          <p:cNvSpPr txBox="1"/>
          <p:nvPr/>
        </p:nvSpPr>
        <p:spPr>
          <a:xfrm>
            <a:off x="600570" y="5990740"/>
            <a:ext cx="6596380"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Rensselaer Polytechnic Institute</a:t>
            </a:r>
          </a:p>
        </p:txBody>
      </p:sp>
      <p:pic>
        <p:nvPicPr>
          <p:cNvPr id="680" name="Picture 16">
            <a:extLst>
              <a:ext uri="{FF2B5EF4-FFF2-40B4-BE49-F238E27FC236}">
                <a16:creationId xmlns:a16="http://schemas.microsoft.com/office/drawing/2014/main" id="{2957E71A-B8E4-528F-7994-BA45A03B3A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4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78"/>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chemeClr val="dk1"/>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712" name="Google Shape;712;p78"/>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Dataset Format &amp; Story Generation Process</a:t>
            </a:r>
            <a:endParaRPr sz="1467">
              <a:solidFill>
                <a:srgbClr val="000000"/>
              </a:solidFill>
              <a:latin typeface="Arial"/>
              <a:ea typeface="Arial"/>
              <a:cs typeface="Arial"/>
              <a:sym typeface="Arial"/>
            </a:endParaRPr>
          </a:p>
        </p:txBody>
      </p:sp>
      <p:sp>
        <p:nvSpPr>
          <p:cNvPr id="713" name="Google Shape;713;p78"/>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pic>
        <p:nvPicPr>
          <p:cNvPr id="714" name="Google Shape;714;p78"/>
          <p:cNvPicPr preferRelativeResize="0"/>
          <p:nvPr/>
        </p:nvPicPr>
        <p:blipFill>
          <a:blip r:embed="rId3">
            <a:alphaModFix/>
          </a:blip>
          <a:stretch>
            <a:fillRect/>
          </a:stretch>
        </p:blipFill>
        <p:spPr>
          <a:xfrm>
            <a:off x="1395521" y="5652733"/>
            <a:ext cx="1279173" cy="1205267"/>
          </a:xfrm>
          <a:prstGeom prst="rect">
            <a:avLst/>
          </a:prstGeom>
          <a:noFill/>
          <a:ln>
            <a:noFill/>
          </a:ln>
        </p:spPr>
      </p:pic>
      <p:sp>
        <p:nvSpPr>
          <p:cNvPr id="715" name="Google Shape;715;p78"/>
          <p:cNvSpPr txBox="1"/>
          <p:nvPr/>
        </p:nvSpPr>
        <p:spPr>
          <a:xfrm>
            <a:off x="245611" y="1464439"/>
            <a:ext cx="5422800" cy="5286022"/>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Arial"/>
              <a:buChar char="•"/>
            </a:pPr>
            <a:r>
              <a:rPr lang="en-US" altLang="zh-CN" b="1">
                <a:solidFill>
                  <a:srgbClr val="000000"/>
                </a:solidFill>
                <a:latin typeface="Times New Roman"/>
                <a:ea typeface="Times New Roman"/>
                <a:cs typeface="Times New Roman"/>
                <a:sym typeface="Times New Roman"/>
              </a:rPr>
              <a:t>ROCStories (Story Cloze Test)</a:t>
            </a:r>
            <a:endParaRPr>
              <a:solidFill>
                <a:srgbClr val="000000"/>
              </a:solidFill>
              <a:latin typeface="Arial"/>
              <a:ea typeface="Arial"/>
              <a:cs typeface="Arial"/>
              <a:sym typeface="Arial"/>
            </a:endParaRPr>
          </a:p>
          <a:p>
            <a:pPr marL="457189" lvl="1">
              <a:lnSpc>
                <a:spcPct val="125000"/>
              </a:lnSpc>
              <a:buClr>
                <a:srgbClr val="000000"/>
              </a:buClr>
              <a:buSzPts val="1400"/>
            </a:pPr>
            <a:r>
              <a:rPr lang="en-US" altLang="zh-CN">
                <a:solidFill>
                  <a:srgbClr val="000000"/>
                </a:solidFill>
                <a:latin typeface="Times New Roman"/>
                <a:ea typeface="Times New Roman"/>
                <a:cs typeface="Times New Roman"/>
                <a:sym typeface="Wingdings" panose="05000000000000000000" pitchFamily="2" charset="2"/>
              </a:rPr>
              <a:t></a:t>
            </a:r>
            <a:r>
              <a:rPr lang="zh-CN" altLang="en-US">
                <a:solidFill>
                  <a:srgbClr val="000000"/>
                </a:solidFill>
                <a:latin typeface="Times New Roman"/>
                <a:ea typeface="Times New Roman"/>
                <a:cs typeface="Times New Roman"/>
                <a:sym typeface="Times New Roman"/>
              </a:rPr>
              <a:t> </a:t>
            </a:r>
            <a:r>
              <a:rPr lang="en-US" altLang="zh-CN">
                <a:solidFill>
                  <a:srgbClr val="000000"/>
                </a:solidFill>
                <a:latin typeface="Times New Roman"/>
                <a:ea typeface="Times New Roman"/>
                <a:cs typeface="Times New Roman"/>
                <a:sym typeface="Times New Roman"/>
              </a:rPr>
              <a:t>A dataset evaluating narrative structure </a:t>
            </a:r>
            <a:br>
              <a:rPr lang="en-US" altLang="zh-CN">
                <a:solidFill>
                  <a:srgbClr val="000000"/>
                </a:solidFill>
                <a:latin typeface="Times New Roman"/>
                <a:ea typeface="Times New Roman"/>
                <a:cs typeface="Times New Roman"/>
                <a:sym typeface="Times New Roman"/>
              </a:rPr>
            </a:br>
            <a:r>
              <a:rPr lang="en-US" altLang="zh-CN">
                <a:solidFill>
                  <a:srgbClr val="000000"/>
                </a:solidFill>
                <a:latin typeface="Times New Roman"/>
                <a:ea typeface="Times New Roman"/>
                <a:cs typeface="Times New Roman"/>
                <a:sym typeface="Times New Roman"/>
              </a:rPr>
              <a:t>     learning</a:t>
            </a:r>
            <a:endParaRPr>
              <a:solidFill>
                <a:schemeClr val="dk1"/>
              </a:solidFill>
            </a:endParaRPr>
          </a:p>
          <a:p>
            <a:pPr marL="1202237" lvl="2" indent="-287859">
              <a:lnSpc>
                <a:spcPct val="125000"/>
              </a:lnSpc>
              <a:buClr>
                <a:schemeClr val="dk1"/>
              </a:buClr>
              <a:buSzPts val="1400"/>
              <a:buChar char="•"/>
            </a:pPr>
            <a:r>
              <a:rPr lang="en-US" altLang="zh-CN">
                <a:solidFill>
                  <a:schemeClr val="dk1"/>
                </a:solidFill>
                <a:latin typeface="Times New Roman"/>
                <a:ea typeface="Times New Roman"/>
                <a:cs typeface="Times New Roman"/>
                <a:sym typeface="Times New Roman"/>
              </a:rPr>
              <a:t>98,159 stories</a:t>
            </a:r>
            <a:endParaRPr>
              <a:latin typeface="Times New Roman"/>
              <a:ea typeface="Times New Roman"/>
              <a:cs typeface="Times New Roman"/>
              <a:sym typeface="Times New Roman"/>
            </a:endParaRPr>
          </a:p>
          <a:p>
            <a:pPr marL="457189" lvl="1">
              <a:lnSpc>
                <a:spcPct val="125000"/>
              </a:lnSpc>
              <a:buClr>
                <a:srgbClr val="000000"/>
              </a:buClr>
              <a:buSzPts val="1400"/>
            </a:pPr>
            <a:r>
              <a:rPr lang="en-US" altLang="zh-CN">
                <a:solidFill>
                  <a:srgbClr val="000000"/>
                </a:solidFill>
                <a:latin typeface="Times New Roman"/>
                <a:ea typeface="Times New Roman"/>
                <a:cs typeface="Times New Roman"/>
                <a:sym typeface="Wingdings" panose="05000000000000000000" pitchFamily="2" charset="2"/>
              </a:rPr>
              <a:t></a:t>
            </a:r>
            <a:r>
              <a:rPr lang="zh-CN" altLang="en-US">
                <a:solidFill>
                  <a:srgbClr val="000000"/>
                </a:solidFill>
                <a:latin typeface="Times New Roman"/>
                <a:ea typeface="Times New Roman"/>
                <a:cs typeface="Times New Roman"/>
                <a:sym typeface="Times New Roman"/>
              </a:rPr>
              <a:t> </a:t>
            </a:r>
            <a:r>
              <a:rPr lang="en-US" altLang="zh-CN">
                <a:solidFill>
                  <a:srgbClr val="000000"/>
                </a:solidFill>
                <a:latin typeface="Times New Roman"/>
                <a:ea typeface="Times New Roman"/>
                <a:cs typeface="Times New Roman"/>
                <a:sym typeface="Times New Roman"/>
              </a:rPr>
              <a:t>Each story has a similar structure</a:t>
            </a:r>
            <a:endParaRPr>
              <a:solidFill>
                <a:srgbClr val="000000"/>
              </a:solidFill>
              <a:latin typeface="Arial"/>
              <a:ea typeface="Arial"/>
              <a:cs typeface="Arial"/>
              <a:sym typeface="Arial"/>
            </a:endParaRPr>
          </a:p>
          <a:p>
            <a:pPr marL="1202237" lvl="2" indent="-287859">
              <a:lnSpc>
                <a:spcPct val="125000"/>
              </a:lnSpc>
              <a:buClr>
                <a:srgbClr val="000000"/>
              </a:buClr>
              <a:buSzPts val="1400"/>
              <a:buFont typeface="Arial"/>
              <a:buChar char="•"/>
            </a:pPr>
            <a:r>
              <a:rPr lang="en-US" altLang="zh-CN">
                <a:latin typeface="Times New Roman"/>
                <a:ea typeface="Times New Roman"/>
                <a:cs typeface="Times New Roman"/>
                <a:sym typeface="Times New Roman"/>
              </a:rPr>
              <a:t>Short narrative with</a:t>
            </a:r>
            <a:r>
              <a:rPr lang="zh-CN" altLang="en-US">
                <a:solidFill>
                  <a:srgbClr val="000000"/>
                </a:solidFill>
                <a:latin typeface="Times New Roman"/>
                <a:ea typeface="Times New Roman"/>
                <a:cs typeface="Times New Roman"/>
                <a:sym typeface="Times New Roman"/>
              </a:rPr>
              <a:t> </a:t>
            </a:r>
            <a:r>
              <a:rPr lang="en-US" altLang="zh-CN" u="sng">
                <a:solidFill>
                  <a:srgbClr val="000000"/>
                </a:solidFill>
                <a:latin typeface="Times New Roman"/>
                <a:ea typeface="Times New Roman"/>
                <a:cs typeface="Times New Roman"/>
                <a:sym typeface="Times New Roman"/>
              </a:rPr>
              <a:t>five</a:t>
            </a:r>
            <a:r>
              <a:rPr lang="zh-CN" altLang="en-US">
                <a:solidFill>
                  <a:srgbClr val="000000"/>
                </a:solidFill>
                <a:latin typeface="Times New Roman"/>
                <a:ea typeface="Times New Roman"/>
                <a:cs typeface="Times New Roman"/>
                <a:sym typeface="Times New Roman"/>
              </a:rPr>
              <a:t> </a:t>
            </a:r>
            <a:r>
              <a:rPr lang="en-US" altLang="zh-CN">
                <a:solidFill>
                  <a:srgbClr val="000000"/>
                </a:solidFill>
                <a:latin typeface="Times New Roman"/>
                <a:ea typeface="Times New Roman"/>
                <a:cs typeface="Times New Roman"/>
                <a:sym typeface="Times New Roman"/>
              </a:rPr>
              <a:t>sentences</a:t>
            </a:r>
            <a:endParaRPr>
              <a:solidFill>
                <a:srgbClr val="000000"/>
              </a:solidFill>
              <a:latin typeface="Arial"/>
              <a:ea typeface="Arial"/>
              <a:cs typeface="Arial"/>
              <a:sym typeface="Arial"/>
            </a:endParaRPr>
          </a:p>
          <a:p>
            <a:pPr marL="1202237" lvl="2" indent="-287859">
              <a:lnSpc>
                <a:spcPct val="125000"/>
              </a:lnSpc>
              <a:buClr>
                <a:srgbClr val="000000"/>
              </a:buClr>
              <a:buSzPts val="1400"/>
              <a:buFont typeface="Arial"/>
              <a:buChar char="•"/>
            </a:pPr>
            <a:r>
              <a:rPr lang="en-US" altLang="zh-CN">
                <a:latin typeface="Times New Roman"/>
                <a:ea typeface="Times New Roman"/>
                <a:cs typeface="Times New Roman"/>
                <a:sym typeface="Times New Roman"/>
              </a:rPr>
              <a:t>Logic &amp; progression between sentences</a:t>
            </a:r>
            <a:endParaRPr>
              <a:solidFill>
                <a:srgbClr val="000000"/>
              </a:solidFill>
              <a:latin typeface="Arial"/>
              <a:ea typeface="Arial"/>
              <a:cs typeface="Arial"/>
              <a:sym typeface="Arial"/>
            </a:endParaRPr>
          </a:p>
          <a:p>
            <a:pPr marL="1202237" lvl="2" indent="-169329">
              <a:lnSpc>
                <a:spcPct val="125000"/>
              </a:lnSpc>
              <a:buClr>
                <a:schemeClr val="dk1"/>
              </a:buClr>
              <a:buSzPts val="1400"/>
            </a:pPr>
            <a:endParaRPr>
              <a:solidFill>
                <a:srgbClr val="000000"/>
              </a:solidFill>
              <a:latin typeface="Times New Roman"/>
              <a:ea typeface="Times New Roman"/>
              <a:cs typeface="Times New Roman"/>
              <a:sym typeface="Times New Roman"/>
            </a:endParaRPr>
          </a:p>
          <a:p>
            <a:pPr marL="287859" indent="-287859">
              <a:lnSpc>
                <a:spcPct val="125000"/>
              </a:lnSpc>
              <a:buClr>
                <a:srgbClr val="C00000"/>
              </a:buClr>
              <a:buSzPts val="1400"/>
              <a:buFont typeface="Arial"/>
              <a:buChar char="•"/>
            </a:pPr>
            <a:r>
              <a:rPr lang="en-US" altLang="zh-CN" b="1">
                <a:solidFill>
                  <a:srgbClr val="000000"/>
                </a:solidFill>
                <a:latin typeface="Times New Roman"/>
                <a:ea typeface="Times New Roman"/>
                <a:cs typeface="Times New Roman"/>
                <a:sym typeface="Times New Roman"/>
              </a:rPr>
              <a:t>Story Commonsense (dataset)</a:t>
            </a:r>
            <a:endParaRPr>
              <a:solidFill>
                <a:srgbClr val="000000"/>
              </a:solidFill>
              <a:latin typeface="Arial"/>
              <a:ea typeface="Arial"/>
              <a:cs typeface="Arial"/>
              <a:sym typeface="Arial"/>
            </a:endParaRPr>
          </a:p>
          <a:p>
            <a:pPr marL="457189" lvl="1">
              <a:lnSpc>
                <a:spcPct val="125000"/>
              </a:lnSpc>
              <a:buClr>
                <a:srgbClr val="000000"/>
              </a:buClr>
              <a:buSzPts val="1400"/>
            </a:pPr>
            <a:r>
              <a:rPr lang="en-US" altLang="zh-CN">
                <a:solidFill>
                  <a:srgbClr val="000000"/>
                </a:solidFill>
                <a:latin typeface="Times New Roman"/>
                <a:ea typeface="Times New Roman"/>
                <a:cs typeface="Times New Roman"/>
                <a:sym typeface="Wingdings" panose="05000000000000000000" pitchFamily="2" charset="2"/>
              </a:rPr>
              <a:t></a:t>
            </a:r>
            <a:r>
              <a:rPr lang="zh-CN" altLang="en-US">
                <a:solidFill>
                  <a:srgbClr val="000000"/>
                </a:solidFill>
                <a:latin typeface="Times New Roman"/>
                <a:ea typeface="Times New Roman"/>
                <a:cs typeface="Times New Roman"/>
                <a:sym typeface="Times New Roman"/>
              </a:rPr>
              <a:t> </a:t>
            </a:r>
            <a:r>
              <a:rPr lang="en-US" altLang="zh-CN">
                <a:solidFill>
                  <a:srgbClr val="000000"/>
                </a:solidFill>
                <a:latin typeface="Times New Roman"/>
                <a:ea typeface="Times New Roman"/>
                <a:cs typeface="Times New Roman"/>
                <a:sym typeface="Times New Roman"/>
              </a:rPr>
              <a:t>Use subset of Story Cloze as the basis</a:t>
            </a:r>
            <a:endParaRPr>
              <a:solidFill>
                <a:srgbClr val="000000"/>
              </a:solidFill>
              <a:latin typeface="Arial"/>
              <a:ea typeface="Arial"/>
              <a:cs typeface="Arial"/>
              <a:sym typeface="Arial"/>
            </a:endParaRPr>
          </a:p>
          <a:p>
            <a:pPr marL="1202237" lvl="2" indent="-287859">
              <a:lnSpc>
                <a:spcPct val="125000"/>
              </a:lnSpc>
              <a:buClr>
                <a:srgbClr val="000000"/>
              </a:buClr>
              <a:buSzPts val="1400"/>
              <a:buFont typeface="Arial"/>
              <a:buChar char="•"/>
            </a:pPr>
            <a:r>
              <a:rPr lang="en-US" altLang="zh-CN">
                <a:solidFill>
                  <a:srgbClr val="000000"/>
                </a:solidFill>
                <a:latin typeface="Times New Roman"/>
                <a:ea typeface="Times New Roman"/>
                <a:cs typeface="Times New Roman"/>
                <a:sym typeface="Times New Roman"/>
              </a:rPr>
              <a:t>15,000 stories</a:t>
            </a:r>
            <a:endParaRPr>
              <a:solidFill>
                <a:srgbClr val="000000"/>
              </a:solidFill>
              <a:latin typeface="Arial"/>
              <a:ea typeface="Arial"/>
              <a:cs typeface="Arial"/>
              <a:sym typeface="Arial"/>
            </a:endParaRPr>
          </a:p>
          <a:p>
            <a:pPr marL="457189" lvl="1">
              <a:lnSpc>
                <a:spcPct val="125000"/>
              </a:lnSpc>
              <a:buClr>
                <a:srgbClr val="000000"/>
              </a:buClr>
              <a:buSzPts val="1400"/>
            </a:pPr>
            <a:r>
              <a:rPr lang="en-US" altLang="zh-CN">
                <a:solidFill>
                  <a:srgbClr val="000000"/>
                </a:solidFill>
                <a:latin typeface="Times New Roman"/>
                <a:ea typeface="Times New Roman"/>
                <a:cs typeface="Times New Roman"/>
                <a:sym typeface="Wingdings" panose="05000000000000000000" pitchFamily="2" charset="2"/>
              </a:rPr>
              <a:t></a:t>
            </a:r>
            <a:r>
              <a:rPr lang="zh-CN" altLang="en-US">
                <a:solidFill>
                  <a:srgbClr val="000000"/>
                </a:solidFill>
                <a:latin typeface="Times New Roman"/>
                <a:ea typeface="Times New Roman"/>
                <a:cs typeface="Times New Roman"/>
                <a:sym typeface="Times New Roman"/>
              </a:rPr>
              <a:t> </a:t>
            </a:r>
            <a:r>
              <a:rPr lang="en-US" altLang="zh-CN">
                <a:solidFill>
                  <a:srgbClr val="000000"/>
                </a:solidFill>
                <a:latin typeface="Times New Roman"/>
                <a:ea typeface="Times New Roman"/>
                <a:cs typeface="Times New Roman"/>
                <a:sym typeface="Times New Roman"/>
              </a:rPr>
              <a:t>Provide categorical annotation for each plot</a:t>
            </a:r>
            <a:endParaRPr>
              <a:solidFill>
                <a:srgbClr val="000000"/>
              </a:solidFill>
              <a:latin typeface="Times New Roman"/>
              <a:ea typeface="Times New Roman"/>
              <a:cs typeface="Times New Roman"/>
              <a:sym typeface="Times New Roman"/>
            </a:endParaRPr>
          </a:p>
          <a:p>
            <a:pPr marL="457189" lvl="1">
              <a:lnSpc>
                <a:spcPct val="125000"/>
              </a:lnSpc>
              <a:buClr>
                <a:srgbClr val="000000"/>
              </a:buClr>
              <a:buSzPts val="1400"/>
            </a:pPr>
            <a:endParaRPr>
              <a:latin typeface="Times New Roman"/>
              <a:ea typeface="Times New Roman"/>
              <a:cs typeface="Times New Roman"/>
              <a:sym typeface="Times New Roman"/>
            </a:endParaRPr>
          </a:p>
          <a:p>
            <a:pPr marL="1202237" lvl="2" indent="-287859">
              <a:lnSpc>
                <a:spcPct val="125000"/>
              </a:lnSpc>
              <a:buClr>
                <a:srgbClr val="000000"/>
              </a:buClr>
              <a:buSzPts val="1400"/>
              <a:buFont typeface="Arial"/>
              <a:buChar char="•"/>
            </a:pPr>
            <a:endParaRPr>
              <a:solidFill>
                <a:srgbClr val="000000"/>
              </a:solidFill>
              <a:latin typeface="Arial"/>
              <a:ea typeface="Arial"/>
              <a:cs typeface="Arial"/>
              <a:sym typeface="Arial"/>
            </a:endParaRPr>
          </a:p>
          <a:p>
            <a:pPr marL="457189" lvl="1">
              <a:lnSpc>
                <a:spcPct val="125000"/>
              </a:lnSpc>
              <a:buClr>
                <a:srgbClr val="000000"/>
              </a:buClr>
              <a:buSzPts val="1400"/>
            </a:pPr>
            <a:endParaRPr>
              <a:solidFill>
                <a:srgbClr val="000000"/>
              </a:solidFill>
              <a:latin typeface="Times New Roman"/>
              <a:ea typeface="Times New Roman"/>
              <a:cs typeface="Times New Roman"/>
              <a:sym typeface="Times New Roman"/>
            </a:endParaRPr>
          </a:p>
        </p:txBody>
      </p:sp>
      <p:graphicFrame>
        <p:nvGraphicFramePr>
          <p:cNvPr id="716" name="Google Shape;716;p78"/>
          <p:cNvGraphicFramePr/>
          <p:nvPr>
            <p:extLst>
              <p:ext uri="{D42A27DB-BD31-4B8C-83A1-F6EECF244321}">
                <p14:modId xmlns:p14="http://schemas.microsoft.com/office/powerpoint/2010/main" val="964550013"/>
              </p:ext>
            </p:extLst>
          </p:nvPr>
        </p:nvGraphicFramePr>
        <p:xfrm>
          <a:off x="5668354" y="1464439"/>
          <a:ext cx="5274733" cy="2286156"/>
        </p:xfrm>
        <a:graphic>
          <a:graphicData uri="http://schemas.openxmlformats.org/drawingml/2006/table">
            <a:tbl>
              <a:tblPr firstRow="1" bandRow="1">
                <a:noFill/>
              </a:tblPr>
              <a:tblGrid>
                <a:gridCol w="773033">
                  <a:extLst>
                    <a:ext uri="{9D8B030D-6E8A-4147-A177-3AD203B41FA5}">
                      <a16:colId xmlns:a16="http://schemas.microsoft.com/office/drawing/2014/main" val="20000"/>
                    </a:ext>
                  </a:extLst>
                </a:gridCol>
                <a:gridCol w="4501700">
                  <a:extLst>
                    <a:ext uri="{9D8B030D-6E8A-4147-A177-3AD203B41FA5}">
                      <a16:colId xmlns:a16="http://schemas.microsoft.com/office/drawing/2014/main" val="20001"/>
                    </a:ext>
                  </a:extLst>
                </a:gridCol>
              </a:tblGrid>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index</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
        <p:nvSpPr>
          <p:cNvPr id="717" name="Google Shape;717;p78"/>
          <p:cNvSpPr txBox="1"/>
          <p:nvPr/>
        </p:nvSpPr>
        <p:spPr>
          <a:xfrm>
            <a:off x="5982783" y="6463070"/>
            <a:ext cx="4731991" cy="318060"/>
          </a:xfrm>
          <a:prstGeom prst="rect">
            <a:avLst/>
          </a:prstGeom>
          <a:noFill/>
          <a:ln>
            <a:noFill/>
          </a:ln>
        </p:spPr>
        <p:txBody>
          <a:bodyPr spcFirstLastPara="1" wrap="square" lIns="91433" tIns="45700" rIns="91433" bIns="45700" anchor="t" anchorCtr="0">
            <a:spAutoFit/>
          </a:bodyPr>
          <a:lstStyle/>
          <a:p>
            <a:pPr algn="ctr">
              <a:buClr>
                <a:srgbClr val="000000"/>
              </a:buClr>
              <a:buSzPts val="1100"/>
            </a:pPr>
            <a:r>
              <a:rPr lang="en-US" altLang="zh-CN" sz="1467" i="1">
                <a:solidFill>
                  <a:schemeClr val="dk1"/>
                </a:solidFill>
                <a:latin typeface="Times New Roman"/>
                <a:ea typeface="Times New Roman"/>
                <a:cs typeface="Times New Roman"/>
                <a:sym typeface="Times New Roman"/>
              </a:rPr>
              <a:t>Sample narratives quoted from Story Cloze</a:t>
            </a:r>
            <a:endParaRPr sz="1467" i="1">
              <a:solidFill>
                <a:schemeClr val="dk1"/>
              </a:solidFill>
              <a:latin typeface="Times New Roman"/>
              <a:ea typeface="Times New Roman"/>
              <a:cs typeface="Times New Roman"/>
              <a:sym typeface="Times New Roman"/>
            </a:endParaRPr>
          </a:p>
        </p:txBody>
      </p:sp>
      <p:graphicFrame>
        <p:nvGraphicFramePr>
          <p:cNvPr id="718" name="Google Shape;718;p78"/>
          <p:cNvGraphicFramePr/>
          <p:nvPr>
            <p:extLst>
              <p:ext uri="{D42A27DB-BD31-4B8C-83A1-F6EECF244321}">
                <p14:modId xmlns:p14="http://schemas.microsoft.com/office/powerpoint/2010/main" val="318803839"/>
              </p:ext>
            </p:extLst>
          </p:nvPr>
        </p:nvGraphicFramePr>
        <p:xfrm>
          <a:off x="5668355" y="3850819"/>
          <a:ext cx="5274733" cy="2575716"/>
        </p:xfrm>
        <a:graphic>
          <a:graphicData uri="http://schemas.openxmlformats.org/drawingml/2006/table">
            <a:tbl>
              <a:tblPr firstRow="1" bandRow="1">
                <a:noFill/>
              </a:tblPr>
              <a:tblGrid>
                <a:gridCol w="773033">
                  <a:extLst>
                    <a:ext uri="{9D8B030D-6E8A-4147-A177-3AD203B41FA5}">
                      <a16:colId xmlns:a16="http://schemas.microsoft.com/office/drawing/2014/main" val="20000"/>
                    </a:ext>
                  </a:extLst>
                </a:gridCol>
                <a:gridCol w="4501700">
                  <a:extLst>
                    <a:ext uri="{9D8B030D-6E8A-4147-A177-3AD203B41FA5}">
                      <a16:colId xmlns:a16="http://schemas.microsoft.com/office/drawing/2014/main" val="20001"/>
                    </a:ext>
                  </a:extLst>
                </a:gridCol>
              </a:tblGrid>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index</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66042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37594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defTabSz="914354">
              <a:defRPr/>
            </a:pPr>
            <a:r>
              <a:rPr lang="en-US" altLang="zh-CN" sz="4300" spc="-51">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Implementation of an End-to-end Pipeline</a:t>
            </a:r>
            <a:endParaRPr lang="en-US" altLang="zh-CN" sz="4300" spc="-51">
              <a:solidFill>
                <a:sysClr val="windowText" lastClr="000000"/>
              </a:solidFill>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lvl="1">
              <a:defRPr/>
            </a:pPr>
            <a:r>
              <a:rPr lang="en-US" altLang="zh-CN" sz="2000" i="1">
                <a:solidFill>
                  <a:srgbClr val="C00000"/>
                </a:solidFill>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Text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6"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23072" y="1484371"/>
            <a:ext cx="5361995" cy="5373631"/>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Encode emotion information as the input of model</a:t>
            </a:r>
          </a:p>
          <a:p>
            <a:pPr>
              <a:buClr>
                <a:srgbClr val="C00000"/>
              </a:buClr>
            </a:pPr>
            <a:endParaRPr lang="en-US" altLang="zh-CN" sz="900" b="1">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p>
          <a:p>
            <a:pPr marL="457178" lvl="1" indent="0">
              <a:buClr>
                <a:srgbClr val="C00000"/>
              </a:buClr>
              <a:buNone/>
            </a:pPr>
            <a:endParaRPr lang="en-US" altLang="zh-CN" sz="900">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8-label prediction using</a:t>
            </a:r>
          </a:p>
          <a:p>
            <a:pPr lvl="2"/>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78.3%</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Macro ROC AUC</a:t>
            </a:r>
          </a:p>
          <a:p>
            <a:pPr marL="457178"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i="1">
                <a:latin typeface="Times New Roman" panose="02020603050405020304" pitchFamily="18" charset="0"/>
                <a:cs typeface="Times New Roman" panose="02020603050405020304" pitchFamily="18" charset="0"/>
                <a:sym typeface="Wingdings" panose="05000000000000000000" pitchFamily="2" charset="2"/>
              </a:rPr>
              <a:t>Objective: </a:t>
            </a:r>
            <a:r>
              <a:rPr lang="en-US" altLang="zh-CN" sz="1800">
                <a:latin typeface="Times New Roman" panose="02020603050405020304" pitchFamily="18" charset="0"/>
                <a:cs typeface="Times New Roman" panose="02020603050405020304" pitchFamily="18" charset="0"/>
                <a:sym typeface="Wingdings" panose="05000000000000000000" pitchFamily="2" charset="2"/>
              </a:rPr>
              <a:t>generate confidence level of each </a:t>
            </a:r>
            <a:br>
              <a:rPr lang="en-US" altLang="zh-CN" sz="1800">
                <a:latin typeface="Times New Roman" panose="02020603050405020304" pitchFamily="18" charset="0"/>
                <a:cs typeface="Times New Roman" panose="02020603050405020304" pitchFamily="18" charset="0"/>
                <a:sym typeface="Wingdings" panose="05000000000000000000" pitchFamily="2" charset="2"/>
              </a:rPr>
            </a:br>
            <a:r>
              <a:rPr lang="en-US" altLang="zh-CN" sz="1800">
                <a:latin typeface="Times New Roman" panose="02020603050405020304" pitchFamily="18" charset="0"/>
                <a:cs typeface="Times New Roman" panose="02020603050405020304" pitchFamily="18" charset="0"/>
                <a:sym typeface="Wingdings" panose="05000000000000000000" pitchFamily="2" charset="2"/>
              </a:rPr>
              <a:t>     emotion categories based on input sentence</a:t>
            </a:r>
            <a:endParaRPr lang="en-US" altLang="zh-CN" sz="1800" b="1">
              <a:latin typeface="Times New Roman" panose="02020603050405020304" pitchFamily="18" charset="0"/>
              <a:cs typeface="Times New Roman" panose="02020603050405020304" pitchFamily="18" charset="0"/>
              <a:sym typeface="Times New Roman" panose="02020603050405020304" pitchFamily="18" charset="0"/>
            </a:endParaRPr>
          </a:p>
          <a:p>
            <a:pPr marL="457178" lvl="1" indent="0">
              <a:buClr>
                <a:srgbClr val="C00000"/>
              </a:buClr>
              <a:buNone/>
            </a:pPr>
            <a:endParaRPr lang="en-US" altLang="zh-CN" sz="1100" b="1">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Generate a set of entities for next sentence</a:t>
            </a:r>
          </a:p>
          <a:p>
            <a:pPr marL="457178"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Generated based on context</a:t>
            </a:r>
          </a:p>
          <a:p>
            <a:pPr marL="457178"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Training under the full ROCStories dataset</a:t>
            </a:r>
          </a:p>
          <a:p>
            <a:pPr lvl="2"/>
            <a:r>
              <a:rPr lang="en-US" altLang="zh-CN" sz="1800">
                <a:latin typeface="Times New Roman" panose="02020603050405020304" pitchFamily="18" charset="0"/>
                <a:cs typeface="Times New Roman" panose="02020603050405020304" pitchFamily="18" charset="0"/>
                <a:sym typeface="Wingdings" panose="05000000000000000000" pitchFamily="2" charset="2"/>
              </a:rPr>
              <a:t>101,903 valid narrative samples</a:t>
            </a:r>
          </a:p>
          <a:p>
            <a:pPr lvl="2"/>
            <a:r>
              <a:rPr lang="en-US" altLang="zh-CN" sz="1800">
                <a:latin typeface="Times New Roman" panose="02020603050405020304" pitchFamily="18" charset="0"/>
                <a:cs typeface="Times New Roman" panose="02020603050405020304" pitchFamily="18" charset="0"/>
                <a:sym typeface="Wingdings" panose="05000000000000000000" pitchFamily="2" charset="2"/>
              </a:rPr>
              <a:t>Named entity extraction using </a:t>
            </a:r>
            <a:r>
              <a:rPr lang="en-US" altLang="zh-CN" sz="1600">
                <a:latin typeface="IBM Plex Mono" panose="020B0509050203000203" pitchFamily="49" charset="0"/>
                <a:cs typeface="Times New Roman" panose="02020603050405020304" pitchFamily="18" charset="0"/>
                <a:sym typeface="Wingdings" panose="05000000000000000000" pitchFamily="2" charset="2"/>
              </a:rPr>
              <a:t>sng_parser</a:t>
            </a:r>
          </a:p>
          <a:p>
            <a:pPr lvl="1">
              <a:buFont typeface="Wingdings" panose="05000000000000000000" pitchFamily="2" charset="2"/>
              <a:buChar char="à"/>
            </a:pPr>
            <a:r>
              <a:rPr lang="en-US" altLang="zh-CN" sz="1800">
                <a:solidFill>
                  <a:prstClr val="black"/>
                </a:solidFill>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Generated using</a:t>
            </a:r>
            <a:endParaRPr lang="en-US" altLang="zh-CN" sz="1800">
              <a:latin typeface="IBM Plex Mono" panose="020B0509050203000203" pitchFamily="49" charset="0"/>
              <a:cs typeface="Times New Roman" panose="02020603050405020304" pitchFamily="18" charset="0"/>
              <a:sym typeface="Wingdings" panose="05000000000000000000" pitchFamily="2" charset="2"/>
            </a:endParaRPr>
          </a:p>
          <a:p>
            <a:pPr lvl="1">
              <a:buFont typeface="Wingdings" panose="05000000000000000000" pitchFamily="2" charset="2"/>
              <a:buChar char="à"/>
            </a:pPr>
            <a:r>
              <a:rPr lang="en-US" altLang="zh-CN" sz="1800" i="1">
                <a:latin typeface="Times New Roman" panose="02020603050405020304" pitchFamily="18" charset="0"/>
                <a:cs typeface="Times New Roman" panose="02020603050405020304" pitchFamily="18" charset="0"/>
                <a:sym typeface="Wingdings" panose="05000000000000000000" pitchFamily="2" charset="2"/>
              </a:rPr>
              <a:t>Objective: </a:t>
            </a:r>
          </a:p>
          <a:p>
            <a:pPr lvl="2"/>
            <a:r>
              <a:rPr lang="en-US" altLang="zh-CN" sz="1800">
                <a:latin typeface="Times New Roman" panose="02020603050405020304" pitchFamily="18" charset="0"/>
                <a:cs typeface="Times New Roman" panose="02020603050405020304" pitchFamily="18" charset="0"/>
                <a:sym typeface="Wingdings" panose="05000000000000000000" pitchFamily="2" charset="2"/>
              </a:rPr>
              <a:t>generate a set of entities based on context</a:t>
            </a:r>
            <a:endParaRPr lang="en-US" altLang="zh-CN" sz="1800">
              <a:latin typeface="IBM Plex Mono" panose="020B0509050203000203" pitchFamily="49" charset="0"/>
              <a:cs typeface="Times New Roman" panose="02020603050405020304" pitchFamily="18" charset="0"/>
              <a:sym typeface="Wingdings" panose="05000000000000000000" pitchFamily="2" charset="2"/>
            </a:endParaRPr>
          </a:p>
        </p:txBody>
      </p:sp>
      <p:sp>
        <p:nvSpPr>
          <p:cNvPr id="6" name="Rectangle 5">
            <a:extLst>
              <a:ext uri="{FF2B5EF4-FFF2-40B4-BE49-F238E27FC236}">
                <a16:creationId xmlns:a16="http://schemas.microsoft.com/office/drawing/2014/main" id="{5F702282-CB97-A4FE-01B4-A2AAE20E1C30}"/>
              </a:ext>
            </a:extLst>
          </p:cNvPr>
          <p:cNvSpPr/>
          <p:nvPr/>
        </p:nvSpPr>
        <p:spPr>
          <a:xfrm>
            <a:off x="5913121" y="1534334"/>
            <a:ext cx="5377395" cy="159632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10" name="Rectangle 9">
            <a:extLst>
              <a:ext uri="{FF2B5EF4-FFF2-40B4-BE49-F238E27FC236}">
                <a16:creationId xmlns:a16="http://schemas.microsoft.com/office/drawing/2014/main" id="{9B4D193A-72B0-32B6-A0B3-8A7F73B3E29C}"/>
              </a:ext>
            </a:extLst>
          </p:cNvPr>
          <p:cNvSpPr/>
          <p:nvPr/>
        </p:nvSpPr>
        <p:spPr>
          <a:xfrm>
            <a:off x="5913121" y="5323668"/>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Times New Roman" panose="02020603050405020304" pitchFamily="18" charset="0"/>
              <a:sym typeface="Times New Roman" panose="02020603050405020304" pitchFamily="18" charset="0"/>
            </a:endParaRPr>
          </a:p>
        </p:txBody>
      </p:sp>
      <p:sp>
        <p:nvSpPr>
          <p:cNvPr id="11" name="Rectangle 10">
            <a:extLst>
              <a:ext uri="{FF2B5EF4-FFF2-40B4-BE49-F238E27FC236}">
                <a16:creationId xmlns:a16="http://schemas.microsoft.com/office/drawing/2014/main" id="{5076F6EF-3B87-7C77-B97D-162C8A5859E7}"/>
              </a:ext>
            </a:extLst>
          </p:cNvPr>
          <p:cNvSpPr/>
          <p:nvPr/>
        </p:nvSpPr>
        <p:spPr>
          <a:xfrm>
            <a:off x="6038716" y="1686784"/>
            <a:ext cx="1811179"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2" name="Rectangle 11">
            <a:extLst>
              <a:ext uri="{FF2B5EF4-FFF2-40B4-BE49-F238E27FC236}">
                <a16:creationId xmlns:a16="http://schemas.microsoft.com/office/drawing/2014/main" id="{3DF31A2C-D030-BED1-DBC6-33655442348C}"/>
              </a:ext>
            </a:extLst>
          </p:cNvPr>
          <p:cNvSpPr/>
          <p:nvPr/>
        </p:nvSpPr>
        <p:spPr>
          <a:xfrm>
            <a:off x="5913121" y="3430127"/>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27A5799D-718C-A516-BE39-1B54ECEE6B51}"/>
                  </a:ext>
                </a:extLst>
              </p:cNvPr>
              <p:cNvSpPr/>
              <p:nvPr/>
            </p:nvSpPr>
            <p:spPr>
              <a:xfrm>
                <a:off x="5913121" y="4324030"/>
                <a:ext cx="5377395" cy="594436"/>
              </a:xfrm>
              <a:prstGeom prst="rect">
                <a:avLst/>
              </a:prstGeom>
              <a:solidFill>
                <a:srgbClr val="7F7F7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ar-AE" b="0" i="1">
                          <a:solidFill>
                            <a:schemeClr val="bg1"/>
                          </a:solidFill>
                          <a:latin typeface="Cambria Math" panose="02040503050406030204" pitchFamily="18" charset="0"/>
                          <a:sym typeface="Times New Roman" panose="02020603050405020304" pitchFamily="18" charset="0"/>
                        </a:rPr>
                        <m:t>𝑇</m:t>
                      </m:r>
                      <m:sSub>
                        <m:sSubPr>
                          <m:ctrlPr>
                            <a:rPr lang="ar-AE" altLang="zh-CN" i="1">
                              <a:solidFill>
                                <a:schemeClr val="bg1"/>
                              </a:solidFill>
                              <a:latin typeface="Cambria Math" panose="02040503050406030204" pitchFamily="18" charset="0"/>
                              <a:sym typeface="Times New Roman" panose="02020603050405020304" pitchFamily="18" charset="0"/>
                            </a:rPr>
                          </m:ctrlPr>
                        </m:sSubPr>
                        <m:e>
                          <m:r>
                            <a:rPr lang="ar-AE" altLang="zh-CN" b="0" i="1">
                              <a:solidFill>
                                <a:schemeClr val="bg1"/>
                              </a:solidFill>
                              <a:latin typeface="Cambria Math" panose="02040503050406030204" pitchFamily="18" charset="0"/>
                              <a:sym typeface="Times New Roman" panose="02020603050405020304" pitchFamily="18" charset="0"/>
                            </a:rPr>
                            <m:t>5</m:t>
                          </m:r>
                        </m:e>
                        <m:sub>
                          <m:r>
                            <a:rPr lang="zh-CN" altLang="ar-AE" b="0" i="1">
                              <a:solidFill>
                                <a:schemeClr val="bg1"/>
                              </a:solidFill>
                              <a:latin typeface="Cambria Math" panose="02040503050406030204" pitchFamily="18" charset="0"/>
                              <a:sym typeface="Times New Roman" panose="02020603050405020304" pitchFamily="18" charset="0"/>
                            </a:rPr>
                            <m:t>𝑏𝑎𝑠𝑒</m:t>
                          </m:r>
                        </m:sub>
                      </m:sSub>
                      <m:r>
                        <a:rPr lang="ar-AE" altLang="zh-CN" b="0" i="1">
                          <a:solidFill>
                            <a:schemeClr val="bg1"/>
                          </a:solidFill>
                          <a:latin typeface="Cambria Math" panose="02040503050406030204" pitchFamily="18" charset="0"/>
                          <a:sym typeface="Times New Roman" panose="02020603050405020304" pitchFamily="18" charset="0"/>
                        </a:rPr>
                        <m:t>  </m:t>
                      </m:r>
                      <m:r>
                        <a:rPr lang="zh-CN" altLang="ar-AE" b="0" i="1">
                          <a:solidFill>
                            <a:schemeClr val="bg1"/>
                          </a:solidFill>
                          <a:latin typeface="Cambria Math" panose="02040503050406030204" pitchFamily="18" charset="0"/>
                          <a:sym typeface="Times New Roman" panose="02020603050405020304" pitchFamily="18" charset="0"/>
                        </a:rPr>
                        <m:t>𝐹𝑖𝑛𝑒𝑡𝑢𝑛𝑒𝑑</m:t>
                      </m:r>
                    </m:oMath>
                  </m:oMathPara>
                </a14:m>
                <a:endParaRPr lang="ar-AE" altLang="zh-CN"/>
              </a:p>
              <a:p>
                <a:pPr algn="ctr"/>
                <a14:m>
                  <m:oMathPara xmlns:m="http://schemas.openxmlformats.org/officeDocument/2006/math">
                    <m:oMathParaPr>
                      <m:jc m:val="centerGroup"/>
                    </m:oMathParaPr>
                    <m:oMath xmlns:m="http://schemas.openxmlformats.org/officeDocument/2006/math">
                      <m:r>
                        <a:rPr lang="zh-CN" altLang="en-US" b="0" i="1">
                          <a:solidFill>
                            <a:schemeClr val="bg1"/>
                          </a:solidFill>
                          <a:latin typeface="Cambria Math" panose="02040503050406030204" pitchFamily="18" charset="0"/>
                          <a:sym typeface="Times New Roman" panose="02020603050405020304" pitchFamily="18" charset="0"/>
                        </a:rPr>
                        <m:t>𝐶𝑜𝑚𝑚𝑒𝑛𝐺𝑒𝑛</m:t>
                      </m:r>
                      <m:r>
                        <a:rPr lang="en-US" altLang="zh-CN" b="0" i="1">
                          <a:solidFill>
                            <a:schemeClr val="bg1"/>
                          </a:solidFill>
                          <a:latin typeface="Cambria Math" panose="02040503050406030204" pitchFamily="18" charset="0"/>
                          <a:sym typeface="Times New Roman" panose="02020603050405020304" pitchFamily="18" charset="0"/>
                        </a:rPr>
                        <m:t>+</m:t>
                      </m:r>
                      <m:r>
                        <a:rPr lang="zh-CN" altLang="en-US" b="0" i="1">
                          <a:solidFill>
                            <a:schemeClr val="bg1"/>
                          </a:solidFill>
                          <a:latin typeface="Cambria Math" panose="02040503050406030204" pitchFamily="18" charset="0"/>
                          <a:sym typeface="Times New Roman" panose="02020603050405020304" pitchFamily="18" charset="0"/>
                        </a:rPr>
                        <m:t>𝑆𝑡𝑜𝑟𝑦</m:t>
                      </m:r>
                      <m:r>
                        <a:rPr lang="zh-CN" altLang="en-US" b="0" i="1">
                          <a:solidFill>
                            <a:schemeClr val="bg1"/>
                          </a:solidFill>
                          <a:latin typeface="Cambria Math" panose="02040503050406030204" pitchFamily="18" charset="0"/>
                          <a:sym typeface="Times New Roman" panose="02020603050405020304" pitchFamily="18" charset="0"/>
                        </a:rPr>
                        <m:t> </m:t>
                      </m:r>
                      <m:r>
                        <a:rPr lang="zh-CN" altLang="en-US" b="0" i="1">
                          <a:solidFill>
                            <a:schemeClr val="bg1"/>
                          </a:solidFill>
                          <a:latin typeface="Cambria Math" panose="02040503050406030204" pitchFamily="18" charset="0"/>
                          <a:sym typeface="Times New Roman" panose="02020603050405020304" pitchFamily="18" charset="0"/>
                        </a:rPr>
                        <m:t>𝐶𝑜𝑚𝑚𝑜𝑛𝑠𝑒𝑛𝑠𝑒</m:t>
                      </m:r>
                    </m:oMath>
                  </m:oMathPara>
                </a14:m>
                <a:endParaRPr/>
              </a:p>
            </p:txBody>
          </p:sp>
        </mc:Choice>
        <mc:Fallback>
          <p:sp>
            <p:nvSpPr>
              <p:cNvPr id="13" name="Rectangle 12">
                <a:extLst>
                  <a:ext uri="{FF2B5EF4-FFF2-40B4-BE49-F238E27FC236}">
                    <a16:creationId xmlns:a16="http://schemas.microsoft.com/office/drawing/2014/main" id="{27A5799D-718C-A516-BE39-1B54ECEE6B51}"/>
                  </a:ext>
                </a:extLst>
              </p:cNvPr>
              <p:cNvSpPr>
                <a:spLocks noRot="1" noChangeAspect="1" noMove="1" noResize="1" noEditPoints="1" noAdjustHandles="1" noChangeArrowheads="1" noChangeShapeType="1" noTextEdit="1"/>
              </p:cNvSpPr>
              <p:nvPr/>
            </p:nvSpPr>
            <p:spPr>
              <a:xfrm>
                <a:off x="5913121" y="4324030"/>
                <a:ext cx="5377395" cy="594436"/>
              </a:xfrm>
              <a:prstGeom prst="rect">
                <a:avLst/>
              </a:prstGeom>
              <a:blipFill>
                <a:blip r:embed="rId3"/>
                <a:stretch>
                  <a:fillRect b="-13861"/>
                </a:stretch>
              </a:blipFill>
              <a:ln w="19050">
                <a:solidFill>
                  <a:schemeClr val="tx1"/>
                </a:solidFill>
              </a:ln>
            </p:spPr>
            <p:txBody>
              <a:bodyPr/>
              <a:lstStyle/>
              <a:p>
                <a:r>
                  <a:rPr lang="zh-CN" altLang="en-US">
                    <a:noFill/>
                  </a:rPr>
                  <a:t> </a:t>
                </a:r>
              </a:p>
            </p:txBody>
          </p:sp>
        </mc:Fallback>
      </mc:AlternateContent>
      <p:sp>
        <p:nvSpPr>
          <p:cNvPr id="14" name="TextBox 13">
            <a:extLst>
              <a:ext uri="{FF2B5EF4-FFF2-40B4-BE49-F238E27FC236}">
                <a16:creationId xmlns:a16="http://schemas.microsoft.com/office/drawing/2014/main" id="{0798C974-0482-6ABD-6550-63BEEC24071A}"/>
              </a:ext>
            </a:extLst>
          </p:cNvPr>
          <p:cNvSpPr txBox="1"/>
          <p:nvPr/>
        </p:nvSpPr>
        <p:spPr>
          <a:xfrm>
            <a:off x="6048337" y="1691522"/>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 name="Rectangle 16">
            <a:extLst>
              <a:ext uri="{FF2B5EF4-FFF2-40B4-BE49-F238E27FC236}">
                <a16:creationId xmlns:a16="http://schemas.microsoft.com/office/drawing/2014/main" id="{04253EDD-97B8-94F7-23AE-EFA23D8337BD}"/>
              </a:ext>
            </a:extLst>
          </p:cNvPr>
          <p:cNvSpPr/>
          <p:nvPr/>
        </p:nvSpPr>
        <p:spPr>
          <a:xfrm>
            <a:off x="7940248" y="1686784"/>
            <a:ext cx="1811179" cy="123602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 name="Rectangle 20">
            <a:extLst>
              <a:ext uri="{FF2B5EF4-FFF2-40B4-BE49-F238E27FC236}">
                <a16:creationId xmlns:a16="http://schemas.microsoft.com/office/drawing/2014/main" id="{2A87CB47-4083-7F40-1078-92E53F0D8915}"/>
              </a:ext>
            </a:extLst>
          </p:cNvPr>
          <p:cNvSpPr/>
          <p:nvPr/>
        </p:nvSpPr>
        <p:spPr>
          <a:xfrm>
            <a:off x="9853226" y="1686784"/>
            <a:ext cx="1335492" cy="123602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 name="TextBox 21">
            <a:extLst>
              <a:ext uri="{FF2B5EF4-FFF2-40B4-BE49-F238E27FC236}">
                <a16:creationId xmlns:a16="http://schemas.microsoft.com/office/drawing/2014/main" id="{D5EFDB28-E139-5E4A-6689-8957299D7283}"/>
              </a:ext>
            </a:extLst>
          </p:cNvPr>
          <p:cNvSpPr txBox="1"/>
          <p:nvPr/>
        </p:nvSpPr>
        <p:spPr>
          <a:xfrm>
            <a:off x="7951695" y="1691522"/>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 name="TextBox 23">
            <a:extLst>
              <a:ext uri="{FF2B5EF4-FFF2-40B4-BE49-F238E27FC236}">
                <a16:creationId xmlns:a16="http://schemas.microsoft.com/office/drawing/2014/main" id="{017953BF-ECEB-F345-61B8-A93777B8AE37}"/>
              </a:ext>
            </a:extLst>
          </p:cNvPr>
          <p:cNvSpPr txBox="1"/>
          <p:nvPr/>
        </p:nvSpPr>
        <p:spPr>
          <a:xfrm>
            <a:off x="9853226" y="1691522"/>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8" name="TextBox 47">
            <a:extLst>
              <a:ext uri="{FF2B5EF4-FFF2-40B4-BE49-F238E27FC236}">
                <a16:creationId xmlns:a16="http://schemas.microsoft.com/office/drawing/2014/main" id="{E5518AE7-51B0-930A-8C80-B8435C07F89A}"/>
              </a:ext>
            </a:extLst>
          </p:cNvPr>
          <p:cNvSpPr txBox="1"/>
          <p:nvPr/>
        </p:nvSpPr>
        <p:spPr>
          <a:xfrm>
            <a:off x="6065957"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49" name="TextBox 48">
            <a:extLst>
              <a:ext uri="{FF2B5EF4-FFF2-40B4-BE49-F238E27FC236}">
                <a16:creationId xmlns:a16="http://schemas.microsoft.com/office/drawing/2014/main" id="{F7DB5094-5E8F-EDDF-A506-8330D224ECE7}"/>
              </a:ext>
            </a:extLst>
          </p:cNvPr>
          <p:cNvSpPr txBox="1"/>
          <p:nvPr/>
        </p:nvSpPr>
        <p:spPr>
          <a:xfrm>
            <a:off x="7956698" y="1920146"/>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1" name="TextBox 50">
            <a:extLst>
              <a:ext uri="{FF2B5EF4-FFF2-40B4-BE49-F238E27FC236}">
                <a16:creationId xmlns:a16="http://schemas.microsoft.com/office/drawing/2014/main" id="{86F658CB-D0C3-057F-1D5D-89E9F113F2F0}"/>
              </a:ext>
            </a:extLst>
          </p:cNvPr>
          <p:cNvSpPr txBox="1"/>
          <p:nvPr/>
        </p:nvSpPr>
        <p:spPr>
          <a:xfrm>
            <a:off x="9859341" y="1920787"/>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2" name="TextBox 51">
            <a:extLst>
              <a:ext uri="{FF2B5EF4-FFF2-40B4-BE49-F238E27FC236}">
                <a16:creationId xmlns:a16="http://schemas.microsoft.com/office/drawing/2014/main" id="{1E9C16DF-E12B-6EC1-B3EB-46185A270735}"/>
              </a:ext>
            </a:extLst>
          </p:cNvPr>
          <p:cNvSpPr txBox="1"/>
          <p:nvPr/>
        </p:nvSpPr>
        <p:spPr>
          <a:xfrm>
            <a:off x="5911954" y="5351820"/>
            <a:ext cx="2398413" cy="338554"/>
          </a:xfrm>
          <a:prstGeom prst="rect">
            <a:avLst/>
          </a:prstGeom>
          <a:noFill/>
        </p:spPr>
        <p:txBody>
          <a:bodyPr wrap="none" rtlCol="0">
            <a:spAutoFit/>
          </a:bodyPr>
          <a:lstStyle/>
          <a:p>
            <a:r>
              <a:rPr lang="en-US" altLang="zh-CN"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sz="16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4" name="Straight Connector 53">
            <a:extLst>
              <a:ext uri="{FF2B5EF4-FFF2-40B4-BE49-F238E27FC236}">
                <a16:creationId xmlns:a16="http://schemas.microsoft.com/office/drawing/2014/main" id="{30959AC8-31DE-604F-1D70-B271ABC09290}"/>
              </a:ext>
            </a:extLst>
          </p:cNvPr>
          <p:cNvCxnSpPr/>
          <p:nvPr/>
        </p:nvCxnSpPr>
        <p:spPr>
          <a:xfrm>
            <a:off x="5911953"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D86510-8F31-50D7-E8EA-31938121100A}"/>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54DFAAF-4696-D89C-CF4D-B3E7E4D357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E90CAA-BF16-71FD-9787-A31BFCBE03C4}"/>
              </a:ext>
            </a:extLst>
          </p:cNvPr>
          <p:cNvCxnSpPr>
            <a:cxnSpLocks/>
          </p:cNvCxnSpPr>
          <p:nvPr/>
        </p:nvCxnSpPr>
        <p:spPr>
          <a:xfrm>
            <a:off x="9853226"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AB2D2F-B434-166F-98FB-34200E14FF73}"/>
              </a:ext>
            </a:extLst>
          </p:cNvPr>
          <p:cNvCxnSpPr>
            <a:stCxn id="6" idx="2"/>
            <a:endCxn id="12" idx="0"/>
          </p:cNvCxnSpPr>
          <p:nvPr/>
        </p:nvCxnSpPr>
        <p:spPr>
          <a:xfrm>
            <a:off x="8601819" y="3130660"/>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A61CA6-3BBF-93E4-1CFA-CCB9408AF25C}"/>
              </a:ext>
            </a:extLst>
          </p:cNvPr>
          <p:cNvCxnSpPr>
            <a:cxnSpLocks/>
            <a:stCxn id="12" idx="2"/>
            <a:endCxn id="13" idx="0"/>
          </p:cNvCxnSpPr>
          <p:nvPr/>
        </p:nvCxnSpPr>
        <p:spPr>
          <a:xfrm>
            <a:off x="8601819" y="4024561"/>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B32230-115E-99BC-61A0-E631EC9AE1BC}"/>
              </a:ext>
            </a:extLst>
          </p:cNvPr>
          <p:cNvCxnSpPr>
            <a:cxnSpLocks/>
            <a:stCxn id="13" idx="2"/>
            <a:endCxn id="10" idx="0"/>
          </p:cNvCxnSpPr>
          <p:nvPr/>
        </p:nvCxnSpPr>
        <p:spPr>
          <a:xfrm>
            <a:off x="8601819" y="4918465"/>
            <a:ext cx="0" cy="4052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D98C254-97B4-FD2C-D9B5-A07743001DFB}"/>
              </a:ext>
            </a:extLst>
          </p:cNvPr>
          <p:cNvSpPr txBox="1"/>
          <p:nvPr/>
        </p:nvSpPr>
        <p:spPr>
          <a:xfrm>
            <a:off x="6056197" y="1937524"/>
            <a:ext cx="1811177" cy="984950"/>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grpSp>
        <p:nvGrpSpPr>
          <p:cNvPr id="46" name="Group 45">
            <a:extLst>
              <a:ext uri="{FF2B5EF4-FFF2-40B4-BE49-F238E27FC236}">
                <a16:creationId xmlns:a16="http://schemas.microsoft.com/office/drawing/2014/main" id="{C07A270D-E182-EC7D-3E8E-CC28AF0AFFCB}"/>
              </a:ext>
            </a:extLst>
          </p:cNvPr>
          <p:cNvGrpSpPr/>
          <p:nvPr/>
        </p:nvGrpSpPr>
        <p:grpSpPr>
          <a:xfrm>
            <a:off x="8762656" y="1991014"/>
            <a:ext cx="909256" cy="854098"/>
            <a:chOff x="8545139" y="1646120"/>
            <a:chExt cx="909252" cy="854099"/>
          </a:xfrm>
        </p:grpSpPr>
        <p:sp>
          <p:nvSpPr>
            <p:cNvPr id="7" name="Partial Circle 6">
              <a:extLst>
                <a:ext uri="{FF2B5EF4-FFF2-40B4-BE49-F238E27FC236}">
                  <a16:creationId xmlns:a16="http://schemas.microsoft.com/office/drawing/2014/main" id="{CA66E612-6696-80AB-0648-CB51CAE9634E}"/>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9" name="Partial Circle 8">
              <a:extLst>
                <a:ext uri="{FF2B5EF4-FFF2-40B4-BE49-F238E27FC236}">
                  <a16:creationId xmlns:a16="http://schemas.microsoft.com/office/drawing/2014/main" id="{92E11775-11C5-9D7B-6DB7-058484AFE22D}"/>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5" name="Partial Circle 14">
              <a:extLst>
                <a:ext uri="{FF2B5EF4-FFF2-40B4-BE49-F238E27FC236}">
                  <a16:creationId xmlns:a16="http://schemas.microsoft.com/office/drawing/2014/main" id="{837CCAE7-C30A-ED9A-AEC9-72145CD2488C}"/>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6" name="Partial Circle 15">
              <a:extLst>
                <a:ext uri="{FF2B5EF4-FFF2-40B4-BE49-F238E27FC236}">
                  <a16:creationId xmlns:a16="http://schemas.microsoft.com/office/drawing/2014/main" id="{29B874F5-66FE-D0FF-A59F-EB3FAFF63009}"/>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8" name="Partial Circle 17">
              <a:extLst>
                <a:ext uri="{FF2B5EF4-FFF2-40B4-BE49-F238E27FC236}">
                  <a16:creationId xmlns:a16="http://schemas.microsoft.com/office/drawing/2014/main" id="{5CCB6DD1-6673-3AA6-AB66-89FDDD17C9F8}"/>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19" name="Partial Circle 18">
              <a:extLst>
                <a:ext uri="{FF2B5EF4-FFF2-40B4-BE49-F238E27FC236}">
                  <a16:creationId xmlns:a16="http://schemas.microsoft.com/office/drawing/2014/main" id="{C6579A3C-EF09-BF4E-72C1-25FB4425D80A}"/>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20" name="Partial Circle 19">
              <a:extLst>
                <a:ext uri="{FF2B5EF4-FFF2-40B4-BE49-F238E27FC236}">
                  <a16:creationId xmlns:a16="http://schemas.microsoft.com/office/drawing/2014/main" id="{CD56FA12-5EB2-952C-CC9F-2F778289B64E}"/>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23" name="Partial Circle 22">
              <a:extLst>
                <a:ext uri="{FF2B5EF4-FFF2-40B4-BE49-F238E27FC236}">
                  <a16:creationId xmlns:a16="http://schemas.microsoft.com/office/drawing/2014/main" id="{7831CEE9-4B5E-4DEB-9843-F1D85F4A6EAC}"/>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tx1"/>
                </a:solidFill>
              </a:endParaRPr>
            </a:p>
          </p:txBody>
        </p:sp>
        <p:sp>
          <p:nvSpPr>
            <p:cNvPr id="31" name="TextBox 30">
              <a:extLst>
                <a:ext uri="{FF2B5EF4-FFF2-40B4-BE49-F238E27FC236}">
                  <a16:creationId xmlns:a16="http://schemas.microsoft.com/office/drawing/2014/main" id="{F5198834-FAB0-6009-3481-A094AE721C21}"/>
                </a:ext>
              </a:extLst>
            </p:cNvPr>
            <p:cNvSpPr txBox="1"/>
            <p:nvPr/>
          </p:nvSpPr>
          <p:spPr>
            <a:xfrm>
              <a:off x="8883421" y="1677653"/>
              <a:ext cx="26641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9E617ADD-997B-B2D4-B6FC-55D320C3B803}"/>
                </a:ext>
              </a:extLst>
            </p:cNvPr>
            <p:cNvSpPr txBox="1"/>
            <p:nvPr/>
          </p:nvSpPr>
          <p:spPr>
            <a:xfrm>
              <a:off x="9095098" y="1772537"/>
              <a:ext cx="298479"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1329BA0D-2571-4B03-6E0D-BE92761109DB}"/>
                </a:ext>
              </a:extLst>
            </p:cNvPr>
            <p:cNvSpPr txBox="1"/>
            <p:nvPr/>
          </p:nvSpPr>
          <p:spPr>
            <a:xfrm>
              <a:off x="9170340" y="1990728"/>
              <a:ext cx="284051"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936B199-7630-732E-EBB8-21707C3A266A}"/>
                </a:ext>
              </a:extLst>
            </p:cNvPr>
            <p:cNvSpPr txBox="1"/>
            <p:nvPr/>
          </p:nvSpPr>
          <p:spPr>
            <a:xfrm>
              <a:off x="9048873" y="2192946"/>
              <a:ext cx="38824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F2637A3-7688-D81C-0657-877B1D4C1E2E}"/>
                </a:ext>
              </a:extLst>
            </p:cNvPr>
            <p:cNvSpPr txBox="1"/>
            <p:nvPr/>
          </p:nvSpPr>
          <p:spPr>
            <a:xfrm>
              <a:off x="8826175" y="2280470"/>
              <a:ext cx="38343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08DE8E47-04B4-418F-3072-30D78518B570}"/>
                </a:ext>
              </a:extLst>
            </p:cNvPr>
            <p:cNvSpPr txBox="1"/>
            <p:nvPr/>
          </p:nvSpPr>
          <p:spPr>
            <a:xfrm>
              <a:off x="8613731" y="2191518"/>
              <a:ext cx="367406"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82F1A6E2-5CBA-1C04-0DBA-DB67EA63A671}"/>
                </a:ext>
              </a:extLst>
            </p:cNvPr>
            <p:cNvSpPr txBox="1"/>
            <p:nvPr/>
          </p:nvSpPr>
          <p:spPr>
            <a:xfrm>
              <a:off x="8560874" y="1986056"/>
              <a:ext cx="334741"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662430B-9185-ED26-A496-916C6D10CE33}"/>
                </a:ext>
              </a:extLst>
            </p:cNvPr>
            <p:cNvSpPr txBox="1"/>
            <p:nvPr/>
          </p:nvSpPr>
          <p:spPr>
            <a:xfrm>
              <a:off x="8545139" y="1802803"/>
              <a:ext cx="48763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495D94A-BEDE-B051-CCBA-9B42A23724BB}"/>
                  </a:ext>
                </a:extLst>
              </p:cNvPr>
              <p:cNvSpPr txBox="1"/>
              <p:nvPr/>
            </p:nvSpPr>
            <p:spPr>
              <a:xfrm>
                <a:off x="1003282" y="1778794"/>
                <a:ext cx="2934889" cy="8260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cs typeface="Times New Roman" panose="02020603050405020304" pitchFamily="18" charset="0"/>
                          <a:sym typeface="Times New Roman" panose="02020603050405020304" pitchFamily="18" charset="0"/>
                        </a:rPr>
                        <m:t>∀</m:t>
                      </m:r>
                      <m:acc>
                        <m:accPr>
                          <m: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𝐶</m:t>
                          </m:r>
                        </m:e>
                      </m:acc>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𝐷</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 </m:t>
                      </m:r>
                      <m:acc>
                        <m:accPr>
                          <m: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acc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𝐶</m:t>
                          </m:r>
                        </m:e>
                      </m:acc>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d>
                        <m:dPr>
                          <m:begChr m:val="["/>
                          <m:end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dPr>
                        <m:e>
                          <m:m>
                            <m:mPr>
                              <m:mcs>
                                <m:mc>
                                  <m:mcPr>
                                    <m:count m:val="1"/>
                                    <m:mcJc m:val="center"/>
                                  </m:mcPr>
                                </m:mc>
                              </m:mcs>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mPr>
                            <m:mr>
                              <m:e>
                                <m:sSub>
                                  <m:sSubPr>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sSubPr>
                                  <m:e>
                                    <m:r>
                                      <m:rPr>
                                        <m:brk m:alnAt="7"/>
                                      </m:r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e>
                                  <m:sub>
                                    <m:r>
                                      <m:rPr>
                                        <m:brk m:alnAt="7"/>
                                      </m:r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1</m:t>
                                    </m:r>
                                  </m:sub>
                                </m:sSub>
                              </m:e>
                            </m:mr>
                            <m:m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e>
                            </m:mr>
                            <m:mr>
                              <m:e>
                                <m:sSub>
                                  <m:sSubPr>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e>
                                  <m:sub>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8</m:t>
                                    </m:r>
                                  </m:sub>
                                </m:sSub>
                              </m:e>
                            </m:mr>
                          </m:m>
                        </m:e>
                      </m:d>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 </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𝑒</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m:t>
                      </m:r>
                      <m:d>
                        <m:dPr>
                          <m:begChr m:val="["/>
                          <m:endChr m:val="]"/>
                          <m:ctrlPr>
                            <a:rPr lang="en-US" altLang="zh-CN" sz="1800" i="1">
                              <a:latin typeface="Cambria Math" panose="02040503050406030204" pitchFamily="18" charset="0"/>
                              <a:cs typeface="Times New Roman" panose="02020603050405020304" pitchFamily="18" charset="0"/>
                              <a:sym typeface="Times New Roman" panose="02020603050405020304" pitchFamily="18" charset="0"/>
                            </a:rPr>
                          </m:ctrlPr>
                        </m:dPr>
                        <m:e>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0</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 </m:t>
                          </m:r>
                          <m:r>
                            <a:rPr lang="en-US" altLang="zh-CN" sz="1800" i="1">
                              <a:latin typeface="Cambria Math" panose="02040503050406030204" pitchFamily="18" charset="0"/>
                              <a:cs typeface="Times New Roman" panose="02020603050405020304" pitchFamily="18" charset="0"/>
                              <a:sym typeface="Times New Roman" panose="02020603050405020304" pitchFamily="18" charset="0"/>
                            </a:rPr>
                            <m:t>1</m:t>
                          </m:r>
                        </m:e>
                      </m:d>
                    </m:oMath>
                  </m:oMathPara>
                </a14:m>
                <a:endParaRPr lang="en-US"/>
              </a:p>
            </p:txBody>
          </p:sp>
        </mc:Choice>
        <mc:Fallback>
          <p:sp>
            <p:nvSpPr>
              <p:cNvPr id="25" name="TextBox 24">
                <a:extLst>
                  <a:ext uri="{FF2B5EF4-FFF2-40B4-BE49-F238E27FC236}">
                    <a16:creationId xmlns:a16="http://schemas.microsoft.com/office/drawing/2014/main" id="{2495D94A-BEDE-B051-CCBA-9B42A23724BB}"/>
                  </a:ext>
                </a:extLst>
              </p:cNvPr>
              <p:cNvSpPr txBox="1">
                <a:spLocks noRot="1" noChangeAspect="1" noMove="1" noResize="1" noEditPoints="1" noAdjustHandles="1" noChangeArrowheads="1" noChangeShapeType="1" noTextEdit="1"/>
              </p:cNvSpPr>
              <p:nvPr/>
            </p:nvSpPr>
            <p:spPr>
              <a:xfrm>
                <a:off x="1003282" y="1778794"/>
                <a:ext cx="2934889" cy="82606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21471CA-C21A-F029-A2B7-792F1C7C6931}"/>
                  </a:ext>
                </a:extLst>
              </p:cNvPr>
              <p:cNvSpPr txBox="1"/>
              <p:nvPr/>
            </p:nvSpPr>
            <p:spPr>
              <a:xfrm>
                <a:off x="2383096" y="5757529"/>
                <a:ext cx="11205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solidFill>
                            <a:prstClr val="black"/>
                          </a:solidFill>
                          <a:latin typeface="Cambria Math" panose="02040503050406030204" pitchFamily="18" charset="0"/>
                          <a:ea typeface="等线" panose="02010600030101010101" pitchFamily="2" charset="-122"/>
                          <a:cs typeface="Times New Roman" panose="02020603050405020304" pitchFamily="18" charset="0"/>
                          <a:sym typeface="Times New Roman" panose="02020603050405020304" pitchFamily="18" charset="0"/>
                        </a:rPr>
                        <m:t>𝑂𝑃</m:t>
                      </m:r>
                      <m:sSub>
                        <m:sSubPr>
                          <m:ctrlPr>
                            <a:rPr lang="en-US" altLang="zh-CN" sz="1800" i="1">
                              <a:solidFill>
                                <a:prstClr val="black"/>
                              </a:solidFill>
                              <a:latin typeface="Cambria Math" panose="02040503050406030204" pitchFamily="18" charset="0"/>
                              <a:ea typeface="等线" panose="02010600030101010101" pitchFamily="2" charset="-122"/>
                              <a:cs typeface="Times New Roman" panose="02020603050405020304" pitchFamily="18" charset="0"/>
                              <a:sym typeface="Times New Roman" panose="02020603050405020304" pitchFamily="18" charset="0"/>
                            </a:rPr>
                          </m:ctrlPr>
                        </m:sSubPr>
                        <m:e>
                          <m:r>
                            <a:rPr lang="en-US" altLang="zh-CN" sz="1800" i="1">
                              <a:solidFill>
                                <a:prstClr val="black"/>
                              </a:solidFill>
                              <a:latin typeface="Cambria Math" panose="02040503050406030204" pitchFamily="18" charset="0"/>
                              <a:ea typeface="等线" panose="02010600030101010101" pitchFamily="2" charset="-122"/>
                              <a:cs typeface="Times New Roman" panose="02020603050405020304" pitchFamily="18" charset="0"/>
                              <a:sym typeface="Times New Roman" panose="02020603050405020304" pitchFamily="18" charset="0"/>
                            </a:rPr>
                            <m:t>𝑇</m:t>
                          </m:r>
                        </m:e>
                        <m:sub>
                          <m:r>
                            <a:rPr lang="en-US" altLang="zh-CN" sz="1800" i="1">
                              <a:solidFill>
                                <a:prstClr val="black"/>
                              </a:solidFill>
                              <a:latin typeface="Cambria Math" panose="02040503050406030204" pitchFamily="18" charset="0"/>
                              <a:ea typeface="等线" panose="02010600030101010101" pitchFamily="2" charset="-122"/>
                              <a:cs typeface="Times New Roman" panose="02020603050405020304" pitchFamily="18" charset="0"/>
                              <a:sym typeface="Times New Roman" panose="02020603050405020304" pitchFamily="18" charset="0"/>
                            </a:rPr>
                            <m:t>1</m:t>
                          </m:r>
                          <m:r>
                            <a:rPr lang="en-US" altLang="zh-CN" sz="1800" i="1">
                              <a:solidFill>
                                <a:prstClr val="black"/>
                              </a:solidFill>
                              <a:latin typeface="Cambria Math" panose="02040503050406030204" pitchFamily="18" charset="0"/>
                              <a:ea typeface="等线" panose="02010600030101010101" pitchFamily="2" charset="-122"/>
                              <a:cs typeface="Times New Roman" panose="02020603050405020304" pitchFamily="18" charset="0"/>
                              <a:sym typeface="Times New Roman" panose="02020603050405020304" pitchFamily="18" charset="0"/>
                            </a:rPr>
                            <m:t>.</m:t>
                          </m:r>
                          <m:r>
                            <a:rPr lang="en-US" altLang="zh-CN" sz="1800" i="1">
                              <a:solidFill>
                                <a:prstClr val="black"/>
                              </a:solidFill>
                              <a:latin typeface="Cambria Math" panose="02040503050406030204" pitchFamily="18" charset="0"/>
                              <a:ea typeface="等线" panose="02010600030101010101" pitchFamily="2" charset="-122"/>
                              <a:cs typeface="Times New Roman" panose="02020603050405020304" pitchFamily="18" charset="0"/>
                              <a:sym typeface="Times New Roman" panose="02020603050405020304" pitchFamily="18" charset="0"/>
                            </a:rPr>
                            <m:t>3</m:t>
                          </m:r>
                          <m:r>
                            <a:rPr lang="en-US" altLang="zh-CN" sz="1800" i="1">
                              <a:solidFill>
                                <a:prstClr val="black"/>
                              </a:solidFill>
                              <a:latin typeface="Cambria Math" panose="02040503050406030204" pitchFamily="18" charset="0"/>
                              <a:ea typeface="等线" panose="02010600030101010101" pitchFamily="2" charset="-122"/>
                              <a:cs typeface="Times New Roman" panose="02020603050405020304" pitchFamily="18" charset="0"/>
                              <a:sym typeface="Times New Roman" panose="02020603050405020304" pitchFamily="18" charset="0"/>
                            </a:rPr>
                            <m:t>𝐵</m:t>
                          </m:r>
                        </m:sub>
                      </m:sSub>
                    </m:oMath>
                  </m:oMathPara>
                </a14:m>
                <a:endParaRPr lang="en-US"/>
              </a:p>
            </p:txBody>
          </p:sp>
        </mc:Choice>
        <mc:Fallback>
          <p:sp>
            <p:nvSpPr>
              <p:cNvPr id="27" name="TextBox 26">
                <a:extLst>
                  <a:ext uri="{FF2B5EF4-FFF2-40B4-BE49-F238E27FC236}">
                    <a16:creationId xmlns:a16="http://schemas.microsoft.com/office/drawing/2014/main" id="{A21471CA-C21A-F029-A2B7-792F1C7C6931}"/>
                  </a:ext>
                </a:extLst>
              </p:cNvPr>
              <p:cNvSpPr txBox="1">
                <a:spLocks noRot="1" noChangeAspect="1" noMove="1" noResize="1" noEditPoints="1" noAdjustHandles="1" noChangeArrowheads="1" noChangeShapeType="1" noTextEdit="1"/>
              </p:cNvSpPr>
              <p:nvPr/>
            </p:nvSpPr>
            <p:spPr>
              <a:xfrm>
                <a:off x="2383096" y="5757529"/>
                <a:ext cx="1120525" cy="369332"/>
              </a:xfrm>
              <a:prstGeom prst="rect">
                <a:avLst/>
              </a:prstGeom>
              <a:blipFill>
                <a:blip r:embed="rId5"/>
                <a:stretch>
                  <a:fillRect b="-49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A5820EB-1BE8-536C-DAA5-AC254C958247}"/>
                  </a:ext>
                </a:extLst>
              </p:cNvPr>
              <p:cNvSpPr txBox="1"/>
              <p:nvPr/>
            </p:nvSpPr>
            <p:spPr>
              <a:xfrm>
                <a:off x="3194799" y="2530057"/>
                <a:ext cx="153416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sym typeface="Times New Roman" panose="02020603050405020304" pitchFamily="18" charset="0"/>
                            </a:rPr>
                          </m:ctrlPr>
                        </m:sSubPr>
                        <m:e>
                          <m:r>
                            <a:rPr lang="en-US" altLang="zh-CN" sz="1800" i="1">
                              <a:latin typeface="Cambria Math" panose="02040503050406030204" pitchFamily="18" charset="0"/>
                              <a:sym typeface="Times New Roman" panose="02020603050405020304" pitchFamily="18" charset="0"/>
                            </a:rPr>
                            <m:t>𝑅𝑜𝐵𝐸𝑅𝑇𝑎</m:t>
                          </m:r>
                        </m:e>
                        <m:sub>
                          <m:r>
                            <a:rPr lang="en-US" altLang="zh-CN" sz="1800" i="1">
                              <a:latin typeface="Cambria Math" panose="02040503050406030204" pitchFamily="18" charset="0"/>
                              <a:sym typeface="Times New Roman" panose="02020603050405020304" pitchFamily="18" charset="0"/>
                            </a:rPr>
                            <m:t>𝑙𝑎𝑟𝑔𝑒</m:t>
                          </m:r>
                        </m:sub>
                      </m:sSub>
                    </m:oMath>
                  </m:oMathPara>
                </a14:m>
                <a:endParaRPr lang="en-US"/>
              </a:p>
            </p:txBody>
          </p:sp>
        </mc:Choice>
        <mc:Fallback>
          <p:sp>
            <p:nvSpPr>
              <p:cNvPr id="29" name="TextBox 28">
                <a:extLst>
                  <a:ext uri="{FF2B5EF4-FFF2-40B4-BE49-F238E27FC236}">
                    <a16:creationId xmlns:a16="http://schemas.microsoft.com/office/drawing/2014/main" id="{0A5820EB-1BE8-536C-DAA5-AC254C958247}"/>
                  </a:ext>
                </a:extLst>
              </p:cNvPr>
              <p:cNvSpPr txBox="1">
                <a:spLocks noRot="1" noChangeAspect="1" noMove="1" noResize="1" noEditPoints="1" noAdjustHandles="1" noChangeArrowheads="1" noChangeShapeType="1" noTextEdit="1"/>
              </p:cNvSpPr>
              <p:nvPr/>
            </p:nvSpPr>
            <p:spPr>
              <a:xfrm>
                <a:off x="3194799" y="2530057"/>
                <a:ext cx="1534160" cy="391902"/>
              </a:xfrm>
              <a:prstGeom prst="rect">
                <a:avLst/>
              </a:prstGeom>
              <a:blipFill>
                <a:blip r:embed="rId6"/>
                <a:stretch>
                  <a:fillRect r="-5159" b="-17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452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Fundamental Challenges of Automatic Context-based Generation</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377713"/>
            <a:ext cx="5422744" cy="5599866"/>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Consistency</a:t>
            </a: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No internal contradiction of story elements</a:t>
            </a:r>
          </a:p>
          <a:p>
            <a:pPr marL="1200150" lvl="2"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properties &amp; events of word &amp; characters</a:t>
            </a:r>
          </a:p>
          <a:p>
            <a:pPr marL="1200150" lvl="2" indent="-285750">
              <a:lnSpc>
                <a:spcPct val="125000"/>
              </a:lnSpc>
              <a:buFont typeface="Wingdings" panose="05000000000000000000" pitchFamily="2" charset="2"/>
              <a:buChar char="à"/>
            </a:pP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sym typeface="Times New Roman" panose="02020603050405020304" pitchFamily="18" charset="0"/>
              </a:rPr>
              <a:t>Coherence</a:t>
            </a: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Events should be </a:t>
            </a:r>
            <a:r>
              <a:rPr lang="en-US" altLang="zh-CN" u="sng">
                <a:latin typeface="Times New Roman" panose="02020603050405020304" pitchFamily="18" charset="0"/>
                <a:cs typeface="Times New Roman" panose="02020603050405020304" pitchFamily="18" charset="0"/>
                <a:sym typeface="Times New Roman" panose="02020603050405020304" pitchFamily="18" charset="0"/>
              </a:rPr>
              <a:t>logically explainable</a:t>
            </a: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Help reader build up casual representation of events</a:t>
            </a:r>
          </a:p>
          <a:p>
            <a:pPr lvl="1">
              <a:lnSpc>
                <a:spcPct val="125000"/>
              </a:lnSpc>
            </a:pP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Motivation</a:t>
            </a: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Story </a:t>
            </a:r>
            <a:r>
              <a:rPr lang="zh-CN" altLang="en-US">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Predicting behavior</a:t>
            </a: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Justified surprise is fine</a:t>
            </a: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Author provides action &amp; make actions </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     reasonable to reader</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 name="Rectangle 6">
            <a:extLst>
              <a:ext uri="{FF2B5EF4-FFF2-40B4-BE49-F238E27FC236}">
                <a16:creationId xmlns:a16="http://schemas.microsoft.com/office/drawing/2014/main" id="{5009EBF4-5C9C-708D-C628-76490F9F163A}"/>
              </a:ext>
            </a:extLst>
          </p:cNvPr>
          <p:cNvSpPr/>
          <p:nvPr/>
        </p:nvSpPr>
        <p:spPr>
          <a:xfrm>
            <a:off x="5755593" y="1448512"/>
            <a:ext cx="5221480" cy="522575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71FFAF2-29C8-750C-9F84-4C38B84C3D84}"/>
                  </a:ext>
                </a:extLst>
              </p:cNvPr>
              <p:cNvSpPr txBox="1"/>
              <p:nvPr/>
            </p:nvSpPr>
            <p:spPr>
              <a:xfrm>
                <a:off x="6787167" y="6216402"/>
                <a:ext cx="3484737" cy="338554"/>
              </a:xfrm>
              <a:prstGeom prst="rect">
                <a:avLst/>
              </a:prstGeom>
              <a:noFill/>
              <a:ln w="19050">
                <a:noFill/>
              </a:ln>
            </p:spPr>
            <p:txBody>
              <a:bodyPr wrap="none" rtlCol="0">
                <a:spAutoFit/>
              </a:bodyPr>
              <a:lstStyle/>
              <a:p>
                <a:r>
                  <a:rPr lang="en-US" altLang="zh-CN" sz="1600" b="1">
                    <a:solidFill>
                      <a:schemeClr val="bg1"/>
                    </a:solidFill>
                    <a:latin typeface="Times New Roman" panose="02020603050405020304" pitchFamily="18" charset="0"/>
                    <a:cs typeface="Times" panose="02020603050405020304" pitchFamily="18" charset="0"/>
                    <a:sym typeface="Times New Roman" panose="02020603050405020304" pitchFamily="18" charset="0"/>
                  </a:rPr>
                  <a:t>Sample provided by Zero-shot </a:t>
                </a:r>
                <a14:m>
                  <m:oMath xmlns:m="http://schemas.openxmlformats.org/officeDocument/2006/math">
                    <m:r>
                      <a:rPr lang="en-US" altLang="zh-CN" sz="1600" b="1" i="0" smtClean="0">
                        <a:solidFill>
                          <a:schemeClr val="bg1"/>
                        </a:solidFill>
                        <a:latin typeface="Cambria Math" panose="02040503050406030204" pitchFamily="18" charset="0"/>
                        <a:sym typeface="Times New Roman" panose="02020603050405020304" pitchFamily="18" charset="0"/>
                      </a:rPr>
                      <m:t>𝐓</m:t>
                    </m:r>
                    <m:sSub>
                      <m:sSubPr>
                        <m:ctrlPr>
                          <a:rPr lang="en-US" altLang="zh-CN" sz="1600" b="1" i="1" smtClean="0">
                            <a:solidFill>
                              <a:schemeClr val="bg1"/>
                            </a:solidFill>
                            <a:latin typeface="Cambria Math" panose="02040503050406030204" pitchFamily="18" charset="0"/>
                            <a:sym typeface="Times New Roman" panose="02020603050405020304" pitchFamily="18" charset="0"/>
                          </a:rPr>
                        </m:ctrlPr>
                      </m:sSubPr>
                      <m:e>
                        <m:r>
                          <a:rPr lang="en-US" altLang="zh-CN" sz="1600" b="1" i="0" smtClean="0">
                            <a:solidFill>
                              <a:schemeClr val="bg1"/>
                            </a:solidFill>
                            <a:latin typeface="Cambria Math" panose="02040503050406030204" pitchFamily="18" charset="0"/>
                            <a:sym typeface="Times New Roman" panose="02020603050405020304" pitchFamily="18" charset="0"/>
                          </a:rPr>
                          <m:t>𝟓</m:t>
                        </m:r>
                      </m:e>
                      <m:sub>
                        <m:r>
                          <a:rPr lang="en-US" altLang="zh-CN" sz="1600" b="1" i="0" smtClean="0">
                            <a:solidFill>
                              <a:schemeClr val="bg1"/>
                            </a:solidFill>
                            <a:latin typeface="Cambria Math" panose="02040503050406030204" pitchFamily="18" charset="0"/>
                            <a:sym typeface="Times New Roman" panose="02020603050405020304" pitchFamily="18" charset="0"/>
                          </a:rPr>
                          <m:t>𝐛𝐚𝐬𝐞</m:t>
                        </m:r>
                      </m:sub>
                    </m:sSub>
                  </m:oMath>
                </a14:m>
                <a:endParaRPr lang="zh-CN" altLang="en-US" sz="1600" b="1">
                  <a:solidFill>
                    <a:schemeClr val="bg1"/>
                  </a:solidFill>
                  <a:latin typeface="Times New Roman" panose="02020603050405020304" pitchFamily="18" charset="0"/>
                  <a:cs typeface="Times" panose="02020603050405020304" pitchFamily="18" charset="0"/>
                  <a:sym typeface="Times New Roman" panose="02020603050405020304" pitchFamily="18" charset="0"/>
                </a:endParaRPr>
              </a:p>
            </p:txBody>
          </p:sp>
        </mc:Choice>
        <mc:Fallback>
          <p:sp>
            <p:nvSpPr>
              <p:cNvPr id="8" name="TextBox 7">
                <a:extLst>
                  <a:ext uri="{FF2B5EF4-FFF2-40B4-BE49-F238E27FC236}">
                    <a16:creationId xmlns:a16="http://schemas.microsoft.com/office/drawing/2014/main" id="{C71FFAF2-29C8-750C-9F84-4C38B84C3D84}"/>
                  </a:ext>
                </a:extLst>
              </p:cNvPr>
              <p:cNvSpPr txBox="1">
                <a:spLocks noRot="1" noChangeAspect="1" noMove="1" noResize="1" noEditPoints="1" noAdjustHandles="1" noChangeArrowheads="1" noChangeShapeType="1" noTextEdit="1"/>
              </p:cNvSpPr>
              <p:nvPr/>
            </p:nvSpPr>
            <p:spPr>
              <a:xfrm>
                <a:off x="6787167" y="6216402"/>
                <a:ext cx="3484737" cy="338554"/>
              </a:xfrm>
              <a:prstGeom prst="rect">
                <a:avLst/>
              </a:prstGeom>
              <a:blipFill>
                <a:blip r:embed="rId3"/>
                <a:stretch>
                  <a:fillRect l="-874" t="-5455" b="-23636"/>
                </a:stretch>
              </a:blipFill>
              <a:ln w="19050">
                <a:noFill/>
              </a:ln>
            </p:spPr>
            <p:txBody>
              <a:bodyPr/>
              <a:lstStyle/>
              <a:p>
                <a:r>
                  <a:rPr lang="zh-CN" altLang="en-US">
                    <a:noFill/>
                  </a:rPr>
                  <a:t> </a:t>
                </a:r>
              </a:p>
            </p:txBody>
          </p:sp>
        </mc:Fallback>
      </mc:AlternateContent>
      <p:sp>
        <p:nvSpPr>
          <p:cNvPr id="9" name="Rectangle 8">
            <a:extLst>
              <a:ext uri="{FF2B5EF4-FFF2-40B4-BE49-F238E27FC236}">
                <a16:creationId xmlns:a16="http://schemas.microsoft.com/office/drawing/2014/main" id="{2B4BF838-E01E-28E5-DAF6-76093CE6C1C4}"/>
              </a:ext>
            </a:extLst>
          </p:cNvPr>
          <p:cNvSpPr/>
          <p:nvPr/>
        </p:nvSpPr>
        <p:spPr>
          <a:xfrm>
            <a:off x="5841050" y="1559607"/>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8" name="Rectangle 17">
            <a:extLst>
              <a:ext uri="{FF2B5EF4-FFF2-40B4-BE49-F238E27FC236}">
                <a16:creationId xmlns:a16="http://schemas.microsoft.com/office/drawing/2014/main" id="{A9CEC64F-6FF7-EE0B-D1DD-DA1027F96160}"/>
              </a:ext>
            </a:extLst>
          </p:cNvPr>
          <p:cNvSpPr/>
          <p:nvPr/>
        </p:nvSpPr>
        <p:spPr>
          <a:xfrm>
            <a:off x="5841050" y="3111872"/>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9" name="Rectangle 18">
            <a:extLst>
              <a:ext uri="{FF2B5EF4-FFF2-40B4-BE49-F238E27FC236}">
                <a16:creationId xmlns:a16="http://schemas.microsoft.com/office/drawing/2014/main" id="{8EC74052-8226-6102-2546-B68CB52BCA0C}"/>
              </a:ext>
            </a:extLst>
          </p:cNvPr>
          <p:cNvSpPr/>
          <p:nvPr/>
        </p:nvSpPr>
        <p:spPr>
          <a:xfrm>
            <a:off x="5841050" y="4664137"/>
            <a:ext cx="5054838" cy="1441170"/>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3" name="Rectangle: Rounded Corners 22">
            <a:extLst>
              <a:ext uri="{FF2B5EF4-FFF2-40B4-BE49-F238E27FC236}">
                <a16:creationId xmlns:a16="http://schemas.microsoft.com/office/drawing/2014/main" id="{4A5B70B7-1802-8732-93B1-294A6059C4E3}"/>
              </a:ext>
            </a:extLst>
          </p:cNvPr>
          <p:cNvSpPr/>
          <p:nvPr/>
        </p:nvSpPr>
        <p:spPr>
          <a:xfrm>
            <a:off x="5973510" y="4742916"/>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 went to the harbor yesterday</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5" name="Rectangle: Rounded Corners 24">
            <a:extLst>
              <a:ext uri="{FF2B5EF4-FFF2-40B4-BE49-F238E27FC236}">
                <a16:creationId xmlns:a16="http://schemas.microsoft.com/office/drawing/2014/main" id="{0B495CDF-F910-70CD-5B2C-9CCFBFBBEA51}"/>
              </a:ext>
            </a:extLst>
          </p:cNvPr>
          <p:cNvSpPr/>
          <p:nvPr/>
        </p:nvSpPr>
        <p:spPr>
          <a:xfrm>
            <a:off x="5973510" y="5651165"/>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 was eating a lot of fish.</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595DFDFF-5D65-458D-B317-8462CEC5A0DA}"/>
              </a:ext>
            </a:extLst>
          </p:cNvPr>
          <p:cNvCxnSpPr>
            <a:stCxn id="23" idx="2"/>
            <a:endCxn id="25" idx="0"/>
          </p:cNvCxnSpPr>
          <p:nvPr/>
        </p:nvCxnSpPr>
        <p:spPr>
          <a:xfrm>
            <a:off x="8377015" y="5123204"/>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22B22EE-CD65-18B2-461B-9867EADF4A65}"/>
              </a:ext>
            </a:extLst>
          </p:cNvPr>
          <p:cNvGrpSpPr/>
          <p:nvPr/>
        </p:nvGrpSpPr>
        <p:grpSpPr>
          <a:xfrm>
            <a:off x="7755107" y="5135903"/>
            <a:ext cx="1243815" cy="430887"/>
            <a:chOff x="7755107" y="5123204"/>
            <a:chExt cx="1243815" cy="430887"/>
          </a:xfrm>
        </p:grpSpPr>
        <p:sp>
          <p:nvSpPr>
            <p:cNvPr id="31" name="Rectangle 30">
              <a:extLst>
                <a:ext uri="{FF2B5EF4-FFF2-40B4-BE49-F238E27FC236}">
                  <a16:creationId xmlns:a16="http://schemas.microsoft.com/office/drawing/2014/main" id="{C8BADD37-A04B-FCF4-E439-ABA899DB0241}"/>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30" name="TextBox 29">
              <a:extLst>
                <a:ext uri="{FF2B5EF4-FFF2-40B4-BE49-F238E27FC236}">
                  <a16:creationId xmlns:a16="http://schemas.microsoft.com/office/drawing/2014/main" id="{A152CA0B-8A30-30FB-3F80-A00C3553BCA7}"/>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34" name="Rectangle: Rounded Corners 33">
            <a:extLst>
              <a:ext uri="{FF2B5EF4-FFF2-40B4-BE49-F238E27FC236}">
                <a16:creationId xmlns:a16="http://schemas.microsoft.com/office/drawing/2014/main" id="{FB2E2F2E-7D05-3E21-91B4-558693460BB5}"/>
              </a:ext>
            </a:extLst>
          </p:cNvPr>
          <p:cNvSpPr/>
          <p:nvPr/>
        </p:nvSpPr>
        <p:spPr>
          <a:xfrm>
            <a:off x="5973510" y="3183765"/>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Her psychiatrist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diagnosed her with depression</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after seeing her.</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5" name="Rectangle: Rounded Corners 34">
            <a:extLst>
              <a:ext uri="{FF2B5EF4-FFF2-40B4-BE49-F238E27FC236}">
                <a16:creationId xmlns:a16="http://schemas.microsoft.com/office/drawing/2014/main" id="{0BAF3BCD-DE67-E986-F45E-66E7647B261C}"/>
              </a:ext>
            </a:extLst>
          </p:cNvPr>
          <p:cNvSpPr/>
          <p:nvPr/>
        </p:nvSpPr>
        <p:spPr>
          <a:xfrm>
            <a:off x="5973510" y="4092014"/>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She was very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happy</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84EE546B-B7C1-B58A-D5A9-A98566E5B176}"/>
              </a:ext>
            </a:extLst>
          </p:cNvPr>
          <p:cNvCxnSpPr>
            <a:stCxn id="34" idx="2"/>
            <a:endCxn id="35" idx="0"/>
          </p:cNvCxnSpPr>
          <p:nvPr/>
        </p:nvCxnSpPr>
        <p:spPr>
          <a:xfrm>
            <a:off x="8377015" y="3564053"/>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293C4B4-8D52-2DE4-CD98-AA19E8905BA6}"/>
              </a:ext>
            </a:extLst>
          </p:cNvPr>
          <p:cNvGrpSpPr/>
          <p:nvPr/>
        </p:nvGrpSpPr>
        <p:grpSpPr>
          <a:xfrm>
            <a:off x="7755107" y="3576752"/>
            <a:ext cx="1243815" cy="430887"/>
            <a:chOff x="7755107" y="5123204"/>
            <a:chExt cx="1243815" cy="430887"/>
          </a:xfrm>
        </p:grpSpPr>
        <p:sp>
          <p:nvSpPr>
            <p:cNvPr id="38" name="Rectangle 37">
              <a:extLst>
                <a:ext uri="{FF2B5EF4-FFF2-40B4-BE49-F238E27FC236}">
                  <a16:creationId xmlns:a16="http://schemas.microsoft.com/office/drawing/2014/main" id="{17C0CE6D-6184-19AB-7990-ED90B0738530}"/>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39" name="TextBox 38">
              <a:extLst>
                <a:ext uri="{FF2B5EF4-FFF2-40B4-BE49-F238E27FC236}">
                  <a16:creationId xmlns:a16="http://schemas.microsoft.com/office/drawing/2014/main" id="{E8D8CA93-BAE2-0BA4-BE5F-E7FEBC7B30FE}"/>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40" name="Rectangle: Rounded Corners 39">
            <a:extLst>
              <a:ext uri="{FF2B5EF4-FFF2-40B4-BE49-F238E27FC236}">
                <a16:creationId xmlns:a16="http://schemas.microsoft.com/office/drawing/2014/main" id="{C264FDF4-5B86-42E4-D178-56BE749B166E}"/>
              </a:ext>
            </a:extLst>
          </p:cNvPr>
          <p:cNvSpPr/>
          <p:nvPr/>
        </p:nvSpPr>
        <p:spPr>
          <a:xfrm>
            <a:off x="5973510" y="1633191"/>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Ray couldn't get an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irritating</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tune out of his head.</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1" name="Rectangle: Rounded Corners 40">
            <a:extLst>
              <a:ext uri="{FF2B5EF4-FFF2-40B4-BE49-F238E27FC236}">
                <a16:creationId xmlns:a16="http://schemas.microsoft.com/office/drawing/2014/main" id="{75D0A870-62DE-D089-8569-4EDAE4545798}"/>
              </a:ext>
            </a:extLst>
          </p:cNvPr>
          <p:cNvSpPr/>
          <p:nvPr/>
        </p:nvSpPr>
        <p:spPr>
          <a:xfrm>
            <a:off x="5973510" y="2541440"/>
            <a:ext cx="4807010" cy="380288"/>
          </a:xfrm>
          <a:prstGeom prst="roundRect">
            <a:avLst>
              <a:gd name="adj" fmla="val 0"/>
            </a:avLst>
          </a:prstGeom>
          <a:solidFill>
            <a:schemeClr val="bg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He fell in </a:t>
            </a:r>
            <a:r>
              <a:rPr lang="en-US" altLang="zh-CN" sz="1400" b="1" u="sng">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love</a:t>
            </a:r>
            <a:r>
              <a:rPr lang="en-US" altLang="zh-CN"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 with the tune</a:t>
            </a:r>
            <a:endParaRPr lang="zh-CN" altLang="en-US" sz="140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46E7FDEF-1652-639D-C004-C54B4FD95E81}"/>
              </a:ext>
            </a:extLst>
          </p:cNvPr>
          <p:cNvCxnSpPr>
            <a:stCxn id="40" idx="2"/>
            <a:endCxn id="41" idx="0"/>
          </p:cNvCxnSpPr>
          <p:nvPr/>
        </p:nvCxnSpPr>
        <p:spPr>
          <a:xfrm>
            <a:off x="8377015" y="2013479"/>
            <a:ext cx="0" cy="5279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08E1EF-14FF-0E67-A6B7-1FADA73E013B}"/>
              </a:ext>
            </a:extLst>
          </p:cNvPr>
          <p:cNvGrpSpPr/>
          <p:nvPr/>
        </p:nvGrpSpPr>
        <p:grpSpPr>
          <a:xfrm>
            <a:off x="7755107" y="2026178"/>
            <a:ext cx="1243815" cy="430887"/>
            <a:chOff x="7755107" y="5123204"/>
            <a:chExt cx="1243815" cy="430887"/>
          </a:xfrm>
        </p:grpSpPr>
        <p:sp>
          <p:nvSpPr>
            <p:cNvPr id="44" name="Rectangle 43">
              <a:extLst>
                <a:ext uri="{FF2B5EF4-FFF2-40B4-BE49-F238E27FC236}">
                  <a16:creationId xmlns:a16="http://schemas.microsoft.com/office/drawing/2014/main" id="{690AE808-3CB6-6508-879A-520CD1BD1DC3}"/>
                </a:ext>
              </a:extLst>
            </p:cNvPr>
            <p:cNvSpPr/>
            <p:nvPr/>
          </p:nvSpPr>
          <p:spPr>
            <a:xfrm>
              <a:off x="7848600" y="5201984"/>
              <a:ext cx="1090076" cy="3015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Times New Roman" panose="02020603050405020304" pitchFamily="18" charset="0"/>
                <a:sym typeface="Times New Roman" panose="02020603050405020304" pitchFamily="18" charset="0"/>
              </a:endParaRPr>
            </a:p>
          </p:txBody>
        </p:sp>
        <p:sp>
          <p:nvSpPr>
            <p:cNvPr id="45" name="TextBox 44">
              <a:extLst>
                <a:ext uri="{FF2B5EF4-FFF2-40B4-BE49-F238E27FC236}">
                  <a16:creationId xmlns:a16="http://schemas.microsoft.com/office/drawing/2014/main" id="{7409EE98-46B7-6EE8-8D54-22768D486F59}"/>
                </a:ext>
              </a:extLst>
            </p:cNvPr>
            <p:cNvSpPr txBox="1"/>
            <p:nvPr/>
          </p:nvSpPr>
          <p:spPr>
            <a:xfrm>
              <a:off x="7755107" y="5123204"/>
              <a:ext cx="1243815" cy="430887"/>
            </a:xfrm>
            <a:prstGeom prst="rect">
              <a:avLst/>
            </a:prstGeom>
            <a:noFill/>
          </p:spPr>
          <p:txBody>
            <a:bodyPr wrap="square">
              <a:spAutoFit/>
            </a:bodyPr>
            <a:lstStyle/>
            <a:p>
              <a:pPr algn="ctr"/>
              <a:r>
                <a:rPr lang="en-US" altLang="zh-CN" sz="1100">
                  <a:latin typeface="Times New Roman" panose="02020603050405020304" pitchFamily="18" charset="0"/>
                  <a:cs typeface="Times New Roman" panose="02020603050405020304" pitchFamily="18" charset="0"/>
                  <a:sym typeface="Times New Roman" panose="02020603050405020304" pitchFamily="18" charset="0"/>
                </a:rPr>
                <a:t>Next Sentence Prediction</a:t>
              </a:r>
              <a:endParaRPr lang="zh-CN" altLang="en-US" sz="1100">
                <a:latin typeface="Times New Roman" panose="02020603050405020304" pitchFamily="18" charset="0"/>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21479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Dataset Format &amp; Story Generation Process</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464439"/>
            <a:ext cx="5422744" cy="4907369"/>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Story Cloze Test</a:t>
            </a:r>
          </a:p>
          <a:p>
            <a:pPr lvl="1">
              <a:lnSpc>
                <a:spcPct val="125000"/>
              </a:lnSpc>
              <a:buClr>
                <a:srgbClr val="C00000"/>
              </a:buClr>
            </a:pPr>
            <a:r>
              <a:rPr lang="en-US" altLang="zh-CN">
                <a:solidFill>
                  <a:sysClr val="windowText" lastClr="000000">
                    <a:lumMod val="85000"/>
                    <a:lumOff val="15000"/>
                  </a:sysClr>
                </a:solidFill>
                <a:latin typeface="Times New Roman" panose="02020603050405020304" pitchFamily="18" charset="0"/>
                <a:cs typeface="Times New Roman" panose="02020603050405020304" pitchFamily="18" charset="0"/>
                <a:sym typeface="Wingdings" panose="05000000000000000000" pitchFamily="2" charset="2"/>
              </a:rPr>
              <a:t> A dataset evaluating narrative structure learning</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Each story has a similar structure</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Consists of </a:t>
            </a:r>
            <a:r>
              <a:rPr lang="en-US" altLang="zh-CN" u="sng">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five</a:t>
            </a: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sentences</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Contain twists of events in the middle stages</a:t>
            </a:r>
          </a:p>
          <a:p>
            <a:pPr marL="1200150" lvl="2" indent="-285750">
              <a:lnSpc>
                <a:spcPct val="125000"/>
              </a:lnSpc>
              <a:buFont typeface="Arial" panose="020B0604020202020204" pitchFamily="34" charset="0"/>
              <a:buChar cha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Story Commonsense</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Use subset of Story Cloze as the basis</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15,000 stories</a:t>
            </a:r>
          </a:p>
          <a:p>
            <a:pPr lvl="1">
              <a:lnSpc>
                <a:spcPct val="125000"/>
              </a:lnSpc>
              <a:buClr>
                <a:srgbClr val="C00000"/>
              </a:buClr>
            </a:pPr>
            <a:r>
              <a:rPr lang="en-US" altLang="zh-CN">
                <a:solidFill>
                  <a:sysClr val="windowText" lastClr="000000"/>
                </a:solidFill>
                <a:latin typeface="Times New Roman" panose="02020603050405020304" pitchFamily="18" charset="0"/>
                <a:cs typeface="Times New Roman" panose="02020603050405020304" pitchFamily="18" charset="0"/>
                <a:sym typeface="Wingdings" panose="05000000000000000000" pitchFamily="2" charset="2"/>
              </a:rPr>
              <a:t> Provide Plutchik’s annotation for each plot</a:t>
            </a:r>
          </a:p>
          <a:p>
            <a:pPr marL="1200150" lvl="2" indent="-285750">
              <a:lnSpc>
                <a:spcPct val="125000"/>
              </a:lnSpc>
              <a:buFont typeface="Arial" panose="020B0604020202020204" pitchFamily="34" charset="0"/>
              <a:buChar char="•"/>
            </a:pPr>
            <a:r>
              <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joy, trust, fear, surprise, sadness, anticipation, anger, &amp; disgust</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graphicFrame>
        <p:nvGraphicFramePr>
          <p:cNvPr id="46" name="Table 46">
            <a:extLst>
              <a:ext uri="{FF2B5EF4-FFF2-40B4-BE49-F238E27FC236}">
                <a16:creationId xmlns:a16="http://schemas.microsoft.com/office/drawing/2014/main" id="{41ED2E72-6EF2-C52B-5DED-51946DA76CCD}"/>
              </a:ext>
            </a:extLst>
          </p:cNvPr>
          <p:cNvGraphicFramePr>
            <a:graphicFrameLocks noGrp="1"/>
          </p:cNvGraphicFramePr>
          <p:nvPr>
            <p:extLst>
              <p:ext uri="{D42A27DB-BD31-4B8C-83A1-F6EECF244321}">
                <p14:modId xmlns:p14="http://schemas.microsoft.com/office/powerpoint/2010/main" val="317887762"/>
              </p:ext>
            </p:extLst>
          </p:nvPr>
        </p:nvGraphicFramePr>
        <p:xfrm>
          <a:off x="5668354" y="2046816"/>
          <a:ext cx="5171096" cy="3738036"/>
        </p:xfrm>
        <a:graphic>
          <a:graphicData uri="http://schemas.openxmlformats.org/drawingml/2006/table">
            <a:tbl>
              <a:tblPr firstRow="1" bandRow="1">
                <a:tableStyleId>{F5AB1C69-6EDB-4FF4-983F-18BD219EF322}</a:tableStyleId>
              </a:tblPr>
              <a:tblGrid>
                <a:gridCol w="757846">
                  <a:extLst>
                    <a:ext uri="{9D8B030D-6E8A-4147-A177-3AD203B41FA5}">
                      <a16:colId xmlns:a16="http://schemas.microsoft.com/office/drawing/2014/main" val="2799672469"/>
                    </a:ext>
                  </a:extLst>
                </a:gridCol>
                <a:gridCol w="4413250">
                  <a:extLst>
                    <a:ext uri="{9D8B030D-6E8A-4147-A177-3AD203B41FA5}">
                      <a16:colId xmlns:a16="http://schemas.microsoft.com/office/drawing/2014/main" val="2912755672"/>
                    </a:ext>
                  </a:extLst>
                </a:gridCol>
              </a:tblGrid>
              <a:tr h="623006">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index</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a:solidFill>
                            <a:schemeClr val="tx1"/>
                          </a:solidFill>
                          <a:latin typeface="Times New Roman" panose="02020603050405020304" pitchFamily="18" charset="0"/>
                          <a:cs typeface="Times New Roman" panose="02020603050405020304" pitchFamily="18" charset="0"/>
                        </a:rPr>
                        <a:t>Sentence</a:t>
                      </a:r>
                      <a:endParaRPr lang="zh-CN" altLang="en-US">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398502"/>
                  </a:ext>
                </a:extLst>
              </a:tr>
              <a:tr h="623006">
                <a:tc>
                  <a:txBody>
                    <a:bodyPr/>
                    <a:lstStyle/>
                    <a:p>
                      <a:pPr algn="ctr"/>
                      <a:r>
                        <a:rPr lang="en-US" altLang="zh-CN">
                          <a:latin typeface="Times New Roman" panose="02020603050405020304" pitchFamily="18" charset="0"/>
                          <a:cs typeface="Times New Roman" panose="02020603050405020304" pitchFamily="18" charset="0"/>
                        </a:rPr>
                        <a:t>0</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Marcus was collecting shells on the beach.</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5428720"/>
                  </a:ext>
                </a:extLst>
              </a:tr>
              <a:tr h="623006">
                <a:tc>
                  <a:txBody>
                    <a:bodyPr/>
                    <a:lstStyle/>
                    <a:p>
                      <a:pPr algn="ctr"/>
                      <a:r>
                        <a:rPr lang="en-US" altLang="zh-CN">
                          <a:latin typeface="Times New Roman" panose="02020603050405020304" pitchFamily="18" charset="0"/>
                          <a:cs typeface="Times New Roman" panose="02020603050405020304" pitchFamily="18" charset="0"/>
                        </a:rPr>
                        <a:t>1</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He picked up a large beautiful shell.</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7081203"/>
                  </a:ext>
                </a:extLst>
              </a:tr>
              <a:tr h="623006">
                <a:tc>
                  <a:txBody>
                    <a:bodyPr/>
                    <a:lstStyle/>
                    <a:p>
                      <a:pPr algn="ctr"/>
                      <a:r>
                        <a:rPr lang="en-US" altLang="zh-CN">
                          <a:latin typeface="Times New Roman" panose="02020603050405020304" pitchFamily="18" charset="0"/>
                          <a:cs typeface="Times New Roman" panose="02020603050405020304" pitchFamily="18" charset="0"/>
                        </a:rPr>
                        <a:t>2</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He put it in his pocket to save for later.</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8407800"/>
                  </a:ext>
                </a:extLst>
              </a:tr>
              <a:tr h="623006">
                <a:tc>
                  <a:txBody>
                    <a:bodyPr/>
                    <a:lstStyle/>
                    <a:p>
                      <a:pPr algn="ctr"/>
                      <a:r>
                        <a:rPr lang="en-US" altLang="zh-CN">
                          <a:latin typeface="Times New Roman" panose="02020603050405020304" pitchFamily="18" charset="0"/>
                          <a:cs typeface="Times New Roman" panose="02020603050405020304" pitchFamily="18" charset="0"/>
                        </a:rPr>
                        <a:t>3</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Suddenly he felt a sharp pinch.</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4939418"/>
                  </a:ext>
                </a:extLst>
              </a:tr>
              <a:tr h="623006">
                <a:tc>
                  <a:txBody>
                    <a:bodyPr/>
                    <a:lstStyle/>
                    <a:p>
                      <a:pPr algn="ctr"/>
                      <a:r>
                        <a:rPr lang="en-US" altLang="zh-CN">
                          <a:latin typeface="Times New Roman" panose="02020603050405020304" pitchFamily="18" charset="0"/>
                          <a:cs typeface="Times New Roman" panose="02020603050405020304" pitchFamily="18" charset="0"/>
                        </a:rPr>
                        <a:t>4</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a:latin typeface="Times New Roman" panose="02020603050405020304" pitchFamily="18" charset="0"/>
                          <a:cs typeface="Times New Roman" panose="02020603050405020304" pitchFamily="18" charset="0"/>
                        </a:rPr>
                        <a:t>A crab was inside the shell pinching his leg.</a:t>
                      </a: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4076525"/>
                  </a:ext>
                </a:extLst>
              </a:tr>
            </a:tbl>
          </a:graphicData>
        </a:graphic>
      </p:graphicFrame>
      <p:sp>
        <p:nvSpPr>
          <p:cNvPr id="47" name="TextBox 46">
            <a:extLst>
              <a:ext uri="{FF2B5EF4-FFF2-40B4-BE49-F238E27FC236}">
                <a16:creationId xmlns:a16="http://schemas.microsoft.com/office/drawing/2014/main" id="{E913F657-475D-5952-1643-C3ABA1D6851B}"/>
              </a:ext>
            </a:extLst>
          </p:cNvPr>
          <p:cNvSpPr txBox="1"/>
          <p:nvPr/>
        </p:nvSpPr>
        <p:spPr>
          <a:xfrm>
            <a:off x="5982783" y="5801926"/>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A sample narrative quoted from Story Cloze</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874638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Bring Language Model to Story 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686716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Basic Principle: Visual + Text Interactive Generation</a:t>
            </a:r>
          </a:p>
        </p:txBody>
      </p:sp>
      <p:sp>
        <p:nvSpPr>
          <p:cNvPr id="48" name="文本框 6">
            <a:extLst>
              <a:ext uri="{FF2B5EF4-FFF2-40B4-BE49-F238E27FC236}">
                <a16:creationId xmlns:a16="http://schemas.microsoft.com/office/drawing/2014/main" id="{E5361B35-5CB7-41D6-B144-25827376AF9C}"/>
              </a:ext>
            </a:extLst>
          </p:cNvPr>
          <p:cNvSpPr txBox="1"/>
          <p:nvPr/>
        </p:nvSpPr>
        <p:spPr>
          <a:xfrm>
            <a:off x="2937829" y="1844509"/>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CNN</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2" name="Rectangle 11">
            <a:extLst>
              <a:ext uri="{FF2B5EF4-FFF2-40B4-BE49-F238E27FC236}">
                <a16:creationId xmlns:a16="http://schemas.microsoft.com/office/drawing/2014/main" id="{137D77CE-0648-4834-9E39-49D3BAC4A87D}"/>
              </a:ext>
            </a:extLst>
          </p:cNvPr>
          <p:cNvSpPr/>
          <p:nvPr/>
        </p:nvSpPr>
        <p:spPr>
          <a:xfrm>
            <a:off x="447300" y="5036880"/>
            <a:ext cx="8567267" cy="1535222"/>
          </a:xfrm>
          <a:prstGeom prst="rect">
            <a:avLst/>
          </a:pr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692114"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Next Sentence</a:t>
            </a:r>
          </a:p>
          <a:p>
            <a:pPr marL="0" lvl="0" indent="0" defTabSz="889000">
              <a:lnSpc>
                <a:spcPct val="90000"/>
              </a:lnSpc>
              <a:spcBef>
                <a:spcPct val="0"/>
              </a:spcBef>
              <a:spcAft>
                <a:spcPct val="35000"/>
              </a:spcAft>
              <a:buNone/>
            </a:pP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Generation</a:t>
            </a:r>
          </a:p>
        </p:txBody>
      </p:sp>
      <p:sp>
        <p:nvSpPr>
          <p:cNvPr id="13" name="Freeform: Shape 12">
            <a:extLst>
              <a:ext uri="{FF2B5EF4-FFF2-40B4-BE49-F238E27FC236}">
                <a16:creationId xmlns:a16="http://schemas.microsoft.com/office/drawing/2014/main" id="{8CE60DE5-51E4-4FE1-8BAF-CDE758CEF23D}"/>
              </a:ext>
            </a:extLst>
          </p:cNvPr>
          <p:cNvSpPr/>
          <p:nvPr/>
        </p:nvSpPr>
        <p:spPr>
          <a:xfrm>
            <a:off x="447300" y="3277463"/>
            <a:ext cx="6598610" cy="1422859"/>
          </a:xfrm>
          <a:custGeom>
            <a:avLst/>
            <a:gdLst>
              <a:gd name="connsiteX0" fmla="*/ 0 w 6571392"/>
              <a:gd name="connsiteY0" fmla="*/ 0 h 1422859"/>
              <a:gd name="connsiteX1" fmla="*/ 6571392 w 6571392"/>
              <a:gd name="connsiteY1" fmla="*/ 0 h 1422859"/>
              <a:gd name="connsiteX2" fmla="*/ 6571392 w 6571392"/>
              <a:gd name="connsiteY2" fmla="*/ 1422859 h 1422859"/>
              <a:gd name="connsiteX3" fmla="*/ 0 w 6571392"/>
              <a:gd name="connsiteY3" fmla="*/ 1422859 h 1422859"/>
              <a:gd name="connsiteX4" fmla="*/ 0 w 6571392"/>
              <a:gd name="connsiteY4" fmla="*/ 0 h 142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392" h="1422859">
                <a:moveTo>
                  <a:pt x="0" y="0"/>
                </a:moveTo>
                <a:lnTo>
                  <a:pt x="6571392" y="0"/>
                </a:lnTo>
                <a:lnTo>
                  <a:pt x="6571392" y="1422859"/>
                </a:lnTo>
                <a:lnTo>
                  <a:pt x="0" y="1422859"/>
                </a:lnTo>
                <a:lnTo>
                  <a:pt x="0" y="0"/>
                </a:lnTo>
                <a:close/>
              </a:path>
            </a:pathLst>
          </a:cu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742215"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Explicit Key </a:t>
            </a: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I</a:t>
            </a: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nformation</a:t>
            </a:r>
            <a:endParaRPr lang="zh-CN" altLang="en-US"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4" name="Rectangle 13">
            <a:extLst>
              <a:ext uri="{FF2B5EF4-FFF2-40B4-BE49-F238E27FC236}">
                <a16:creationId xmlns:a16="http://schemas.microsoft.com/office/drawing/2014/main" id="{A29A0A31-B00A-4EFA-A33C-018CE1EEC606}"/>
              </a:ext>
            </a:extLst>
          </p:cNvPr>
          <p:cNvSpPr/>
          <p:nvPr/>
        </p:nvSpPr>
        <p:spPr>
          <a:xfrm>
            <a:off x="450495" y="1405684"/>
            <a:ext cx="6591239" cy="1535222"/>
          </a:xfrm>
          <a:prstGeom prst="rect">
            <a:avLst/>
          </a:prstGeom>
          <a:solidFill>
            <a:srgbClr val="D5D5D6"/>
          </a:solidFill>
          <a:ln>
            <a:solidFill>
              <a:sysClr val="windowText" lastClr="000000"/>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42240" tIns="142240" rIns="4756108" bIns="142240" numCol="1" spcCol="1270" anchor="ctr" anchorCtr="0">
            <a:noAutofit/>
          </a:bodyPr>
          <a:lstStyle/>
          <a:p>
            <a:pPr marL="0" lvl="0" indent="0" defTabSz="889000">
              <a:lnSpc>
                <a:spcPct val="90000"/>
              </a:lnSpc>
              <a:spcBef>
                <a:spcPct val="0"/>
              </a:spcBef>
              <a:spcAft>
                <a:spcPct val="35000"/>
              </a:spcAft>
              <a:buNone/>
            </a:pPr>
            <a:r>
              <a:rPr lang="en-US" altLang="zh-CN"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Background</a:t>
            </a:r>
          </a:p>
          <a:p>
            <a:pPr marL="0" lvl="0" indent="0" defTabSz="889000">
              <a:lnSpc>
                <a:spcPct val="90000"/>
              </a:lnSpc>
              <a:spcBef>
                <a:spcPct val="0"/>
              </a:spcBef>
              <a:spcAft>
                <a:spcPct val="35000"/>
              </a:spcAft>
              <a:buNone/>
            </a:pPr>
            <a:r>
              <a:rPr lang="en-US" altLang="zh-CN" sz="2000" b="1">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rPr>
              <a:t>Context</a:t>
            </a:r>
            <a:endParaRPr lang="zh-CN" altLang="en-US" sz="2000" b="1" kern="1200">
              <a:solidFill>
                <a:sysClr val="windowText" lastClr="000000">
                  <a:hueOff val="0"/>
                  <a:satOff val="0"/>
                  <a:lumOff val="0"/>
                  <a:alphaOff val="0"/>
                </a:sysClr>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5" name="Freeform: Shape 14">
            <a:extLst>
              <a:ext uri="{FF2B5EF4-FFF2-40B4-BE49-F238E27FC236}">
                <a16:creationId xmlns:a16="http://schemas.microsoft.com/office/drawing/2014/main" id="{D35B04A0-AAC1-42FF-867F-98F059D45BB8}"/>
              </a:ext>
            </a:extLst>
          </p:cNvPr>
          <p:cNvSpPr/>
          <p:nvPr/>
        </p:nvSpPr>
        <p:spPr>
          <a:xfrm>
            <a:off x="3904882" y="1546115"/>
            <a:ext cx="2009288" cy="1339525"/>
          </a:xfrm>
          <a:custGeom>
            <a:avLst/>
            <a:gdLst>
              <a:gd name="connsiteX0" fmla="*/ 0 w 2009288"/>
              <a:gd name="connsiteY0" fmla="*/ 133953 h 1339525"/>
              <a:gd name="connsiteX1" fmla="*/ 133953 w 2009288"/>
              <a:gd name="connsiteY1" fmla="*/ 0 h 1339525"/>
              <a:gd name="connsiteX2" fmla="*/ 1875336 w 2009288"/>
              <a:gd name="connsiteY2" fmla="*/ 0 h 1339525"/>
              <a:gd name="connsiteX3" fmla="*/ 2009289 w 2009288"/>
              <a:gd name="connsiteY3" fmla="*/ 133953 h 1339525"/>
              <a:gd name="connsiteX4" fmla="*/ 2009288 w 2009288"/>
              <a:gd name="connsiteY4" fmla="*/ 1205573 h 1339525"/>
              <a:gd name="connsiteX5" fmla="*/ 1875335 w 2009288"/>
              <a:gd name="connsiteY5" fmla="*/ 1339526 h 1339525"/>
              <a:gd name="connsiteX6" fmla="*/ 133953 w 2009288"/>
              <a:gd name="connsiteY6" fmla="*/ 1339525 h 1339525"/>
              <a:gd name="connsiteX7" fmla="*/ 0 w 2009288"/>
              <a:gd name="connsiteY7" fmla="*/ 1205572 h 1339525"/>
              <a:gd name="connsiteX8" fmla="*/ 0 w 2009288"/>
              <a:gd name="connsiteY8" fmla="*/ 133953 h 13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9288" h="1339525">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w="1397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64023" tIns="264023" rIns="264023" bIns="264023" numCol="1" spcCol="1270" anchor="ctr" anchorCtr="0">
            <a:noAutofit/>
          </a:bodyPr>
          <a:lstStyle/>
          <a:p>
            <a:pPr marL="0" lvl="0" indent="0" algn="ctr" defTabSz="2622550">
              <a:lnSpc>
                <a:spcPct val="90000"/>
              </a:lnSpc>
              <a:spcBef>
                <a:spcPct val="0"/>
              </a:spcBef>
              <a:spcAft>
                <a:spcPct val="35000"/>
              </a:spcAft>
              <a:buNone/>
            </a:pPr>
            <a:endParaRPr lang="zh-CN" altLang="en-US" sz="59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59" name="文本框 30">
            <a:extLst>
              <a:ext uri="{FF2B5EF4-FFF2-40B4-BE49-F238E27FC236}">
                <a16:creationId xmlns:a16="http://schemas.microsoft.com/office/drawing/2014/main" id="{BDA4DC86-95F1-438B-A7DA-3D0998E67B36}"/>
              </a:ext>
            </a:extLst>
          </p:cNvPr>
          <p:cNvSpPr txBox="1"/>
          <p:nvPr/>
        </p:nvSpPr>
        <p:spPr>
          <a:xfrm>
            <a:off x="503434" y="4271261"/>
            <a:ext cx="2252504"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Prompt learning</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0" name="Rectangle 9">
            <a:extLst>
              <a:ext uri="{FF2B5EF4-FFF2-40B4-BE49-F238E27FC236}">
                <a16:creationId xmlns:a16="http://schemas.microsoft.com/office/drawing/2014/main" id="{07BC5BFE-2B6C-42DB-8D74-5E15758C31AF}"/>
              </a:ext>
            </a:extLst>
          </p:cNvPr>
          <p:cNvSpPr/>
          <p:nvPr/>
        </p:nvSpPr>
        <p:spPr>
          <a:xfrm>
            <a:off x="2935519" y="3382083"/>
            <a:ext cx="4051464" cy="1213620"/>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7" name="Freeform: Shape 16">
            <a:extLst>
              <a:ext uri="{FF2B5EF4-FFF2-40B4-BE49-F238E27FC236}">
                <a16:creationId xmlns:a16="http://schemas.microsoft.com/office/drawing/2014/main" id="{C632E9FB-6107-44FF-BEEF-787F1266DF76}"/>
              </a:ext>
            </a:extLst>
          </p:cNvPr>
          <p:cNvSpPr/>
          <p:nvPr/>
        </p:nvSpPr>
        <p:spPr>
          <a:xfrm>
            <a:off x="3026956" y="3452245"/>
            <a:ext cx="1610746" cy="1073817"/>
          </a:xfrm>
          <a:custGeom>
            <a:avLst/>
            <a:gdLst>
              <a:gd name="connsiteX0" fmla="*/ 0 w 1610746"/>
              <a:gd name="connsiteY0" fmla="*/ 0 h 1073817"/>
              <a:gd name="connsiteX1" fmla="*/ 1610746 w 1610746"/>
              <a:gd name="connsiteY1" fmla="*/ 0 h 1073817"/>
              <a:gd name="connsiteX2" fmla="*/ 1610746 w 1610746"/>
              <a:gd name="connsiteY2" fmla="*/ 1073817 h 1073817"/>
              <a:gd name="connsiteX3" fmla="*/ 0 w 1610746"/>
              <a:gd name="connsiteY3" fmla="*/ 1073817 h 1073817"/>
              <a:gd name="connsiteX4" fmla="*/ 0 w 1610746"/>
              <a:gd name="connsiteY4" fmla="*/ 0 h 107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46" h="1073817">
                <a:moveTo>
                  <a:pt x="0" y="0"/>
                </a:moveTo>
                <a:lnTo>
                  <a:pt x="1610746" y="0"/>
                </a:lnTo>
                <a:lnTo>
                  <a:pt x="1610746" y="1073817"/>
                </a:lnTo>
                <a:lnTo>
                  <a:pt x="0" y="1073817"/>
                </a:lnTo>
                <a:lnTo>
                  <a:pt x="0" y="0"/>
                </a:lnTo>
                <a:close/>
              </a:path>
            </a:pathLst>
          </a:custGeom>
          <a:solidFill>
            <a:srgbClr val="6F6F74"/>
          </a:solidFill>
          <a:ln w="9525" cap="flat" cmpd="sng" algn="ctr">
            <a:solidFill>
              <a:sysClr val="windowText" lastClr="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rPr>
              <a:t>Keyword</a:t>
            </a:r>
            <a:endParaRPr lang="zh-CN" altLang="en-US"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21" name="Freeform: Shape 20">
            <a:extLst>
              <a:ext uri="{FF2B5EF4-FFF2-40B4-BE49-F238E27FC236}">
                <a16:creationId xmlns:a16="http://schemas.microsoft.com/office/drawing/2014/main" id="{E9D5D068-59D2-4BE3-84A0-5ABC991F7018}"/>
              </a:ext>
            </a:extLst>
          </p:cNvPr>
          <p:cNvSpPr/>
          <p:nvPr/>
        </p:nvSpPr>
        <p:spPr>
          <a:xfrm>
            <a:off x="5333366" y="3453544"/>
            <a:ext cx="1565738" cy="1043825"/>
          </a:xfrm>
          <a:custGeom>
            <a:avLst/>
            <a:gdLst>
              <a:gd name="connsiteX0" fmla="*/ 0 w 1565738"/>
              <a:gd name="connsiteY0" fmla="*/ 0 h 1043825"/>
              <a:gd name="connsiteX1" fmla="*/ 1565738 w 1565738"/>
              <a:gd name="connsiteY1" fmla="*/ 0 h 1043825"/>
              <a:gd name="connsiteX2" fmla="*/ 1565738 w 1565738"/>
              <a:gd name="connsiteY2" fmla="*/ 1043825 h 1043825"/>
              <a:gd name="connsiteX3" fmla="*/ 0 w 1565738"/>
              <a:gd name="connsiteY3" fmla="*/ 1043825 h 1043825"/>
              <a:gd name="connsiteX4" fmla="*/ 0 w 1565738"/>
              <a:gd name="connsiteY4" fmla="*/ 0 h 104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738" h="1043825">
                <a:moveTo>
                  <a:pt x="0" y="0"/>
                </a:moveTo>
                <a:lnTo>
                  <a:pt x="1565738" y="0"/>
                </a:lnTo>
                <a:lnTo>
                  <a:pt x="1565738" y="1043825"/>
                </a:lnTo>
                <a:lnTo>
                  <a:pt x="0" y="1043825"/>
                </a:lnTo>
                <a:lnTo>
                  <a:pt x="0" y="0"/>
                </a:lnTo>
                <a:close/>
              </a:path>
            </a:pathLst>
          </a:custGeom>
          <a:solidFill>
            <a:srgbClr val="6F6F74"/>
          </a:solidFill>
          <a:ln w="9525" cap="flat" cmpd="sng" algn="ctr">
            <a:solidFill>
              <a:sysClr val="windowText" lastClr="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80000"/>
              </a:lnSpc>
              <a:spcBef>
                <a:spcPct val="0"/>
              </a:spcBef>
              <a:spcAft>
                <a:spcPct val="35000"/>
              </a:spcAft>
              <a:buNone/>
            </a:pPr>
            <a:r>
              <a:rPr lang="en-US" altLang="zh-CN"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rPr>
              <a:t>Emotion</a:t>
            </a:r>
            <a:endParaRPr lang="zh-CN" altLang="en-US" sz="2400" kern="1200">
              <a:solidFill>
                <a:sysClr val="window" lastClr="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17" name="Plus Sign 116">
            <a:extLst>
              <a:ext uri="{FF2B5EF4-FFF2-40B4-BE49-F238E27FC236}">
                <a16:creationId xmlns:a16="http://schemas.microsoft.com/office/drawing/2014/main" id="{A3749DEF-B69F-4ED3-A71C-E748FF3172E6}"/>
              </a:ext>
            </a:extLst>
          </p:cNvPr>
          <p:cNvSpPr/>
          <p:nvPr/>
        </p:nvSpPr>
        <p:spPr>
          <a:xfrm>
            <a:off x="4790881" y="3803639"/>
            <a:ext cx="389306" cy="389306"/>
          </a:xfrm>
          <a:prstGeom prst="mathPlus">
            <a:avLst>
              <a:gd name="adj1" fmla="val 108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121" name="Connector: Elbow 120">
            <a:extLst>
              <a:ext uri="{FF2B5EF4-FFF2-40B4-BE49-F238E27FC236}">
                <a16:creationId xmlns:a16="http://schemas.microsoft.com/office/drawing/2014/main" id="{6524D4D2-A713-4519-AD2C-BDFC8B5B67D9}"/>
              </a:ext>
            </a:extLst>
          </p:cNvPr>
          <p:cNvCxnSpPr>
            <a:cxnSpLocks/>
            <a:stCxn id="10" idx="3"/>
            <a:endCxn id="6" idx="1"/>
          </p:cNvCxnSpPr>
          <p:nvPr/>
        </p:nvCxnSpPr>
        <p:spPr>
          <a:xfrm flipV="1">
            <a:off x="6986983" y="3045283"/>
            <a:ext cx="453235" cy="943610"/>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9" name="Straight Arrow Connector 4098">
            <a:extLst>
              <a:ext uri="{FF2B5EF4-FFF2-40B4-BE49-F238E27FC236}">
                <a16:creationId xmlns:a16="http://schemas.microsoft.com/office/drawing/2014/main" id="{6502EB25-EE8C-4E3E-AA53-F1B9EBA2F2B1}"/>
              </a:ext>
            </a:extLst>
          </p:cNvPr>
          <p:cNvCxnSpPr>
            <a:cxnSpLocks/>
            <a:endCxn id="10" idx="0"/>
          </p:cNvCxnSpPr>
          <p:nvPr/>
        </p:nvCxnSpPr>
        <p:spPr>
          <a:xfrm>
            <a:off x="4961251" y="2940906"/>
            <a:ext cx="0" cy="441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文本框 30">
            <a:extLst>
              <a:ext uri="{FF2B5EF4-FFF2-40B4-BE49-F238E27FC236}">
                <a16:creationId xmlns:a16="http://schemas.microsoft.com/office/drawing/2014/main" id="{055F5826-1B49-4F57-B6A5-C0E27AF42273}"/>
              </a:ext>
            </a:extLst>
          </p:cNvPr>
          <p:cNvSpPr txBox="1"/>
          <p:nvPr/>
        </p:nvSpPr>
        <p:spPr>
          <a:xfrm>
            <a:off x="503434" y="2508029"/>
            <a:ext cx="1383712" cy="369332"/>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rPr>
              <a:t>Real-time</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56" name="Rectangle 155">
            <a:extLst>
              <a:ext uri="{FF2B5EF4-FFF2-40B4-BE49-F238E27FC236}">
                <a16:creationId xmlns:a16="http://schemas.microsoft.com/office/drawing/2014/main" id="{249A0A9E-0B39-46EF-8B08-1DE0757DEFDB}"/>
              </a:ext>
            </a:extLst>
          </p:cNvPr>
          <p:cNvSpPr/>
          <p:nvPr/>
        </p:nvSpPr>
        <p:spPr>
          <a:xfrm>
            <a:off x="2937829" y="5211413"/>
            <a:ext cx="2906710" cy="123866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p:cxnSp>
        <p:nvCxnSpPr>
          <p:cNvPr id="161" name="Connector: Elbow 160">
            <a:extLst>
              <a:ext uri="{FF2B5EF4-FFF2-40B4-BE49-F238E27FC236}">
                <a16:creationId xmlns:a16="http://schemas.microsoft.com/office/drawing/2014/main" id="{D761AE5D-75A5-42F6-82B6-62F1B4E8D9D2}"/>
              </a:ext>
            </a:extLst>
          </p:cNvPr>
          <p:cNvCxnSpPr>
            <a:cxnSpLocks/>
            <a:stCxn id="10" idx="2"/>
            <a:endCxn id="156" idx="0"/>
          </p:cNvCxnSpPr>
          <p:nvPr/>
        </p:nvCxnSpPr>
        <p:spPr>
          <a:xfrm rot="5400000">
            <a:off x="4368363" y="4618525"/>
            <a:ext cx="615710" cy="57006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212EBD63-78EF-46D3-9B38-18D0463132D6}"/>
              </a:ext>
            </a:extLst>
          </p:cNvPr>
          <p:cNvCxnSpPr>
            <a:cxnSpLocks/>
            <a:stCxn id="10" idx="2"/>
            <a:endCxn id="57" idx="0"/>
          </p:cNvCxnSpPr>
          <p:nvPr/>
        </p:nvCxnSpPr>
        <p:spPr>
          <a:xfrm rot="16200000" flipH="1">
            <a:off x="5890438" y="3666516"/>
            <a:ext cx="638339" cy="2496712"/>
          </a:xfrm>
          <a:prstGeom prst="bentConnector3">
            <a:avLst>
              <a:gd name="adj1" fmla="val 4801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文本框 30">
            <a:extLst>
              <a:ext uri="{FF2B5EF4-FFF2-40B4-BE49-F238E27FC236}">
                <a16:creationId xmlns:a16="http://schemas.microsoft.com/office/drawing/2014/main" id="{C78C7196-FAE0-404B-A9C3-B564F70455BB}"/>
              </a:ext>
            </a:extLst>
          </p:cNvPr>
          <p:cNvSpPr txBox="1"/>
          <p:nvPr/>
        </p:nvSpPr>
        <p:spPr>
          <a:xfrm>
            <a:off x="503434" y="6146670"/>
            <a:ext cx="1759969" cy="369332"/>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a:solidFill>
                  <a:prstClr val="black"/>
                </a:solidFill>
                <a:latin typeface="Times New Roman" panose="02020603050405020304" pitchFamily="18" charset="0"/>
                <a:ea typeface="宋体" panose="02010600030101010101" pitchFamily="2" charset="-122"/>
                <a:sym typeface="Times New Roman" panose="02020603050405020304" pitchFamily="18" charset="0"/>
              </a:rPr>
              <a:t>Visual &amp; Text</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sym typeface="Times New Roman" panose="02020603050405020304" pitchFamily="18" charset="0"/>
            </a:endParaRPr>
          </a:p>
        </p:txBody>
      </p:sp>
      <p:sp>
        <p:nvSpPr>
          <p:cNvPr id="6" name="Rectangle 5">
            <a:extLst>
              <a:ext uri="{FF2B5EF4-FFF2-40B4-BE49-F238E27FC236}">
                <a16:creationId xmlns:a16="http://schemas.microsoft.com/office/drawing/2014/main" id="{95B42E94-2BC9-4A49-9FA1-6E55A38EE69F}"/>
              </a:ext>
            </a:extLst>
          </p:cNvPr>
          <p:cNvSpPr/>
          <p:nvPr/>
        </p:nvSpPr>
        <p:spPr>
          <a:xfrm>
            <a:off x="7440218" y="1390243"/>
            <a:ext cx="2770581" cy="3310079"/>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9" name="Connector: Elbow 8">
            <a:extLst>
              <a:ext uri="{FF2B5EF4-FFF2-40B4-BE49-F238E27FC236}">
                <a16:creationId xmlns:a16="http://schemas.microsoft.com/office/drawing/2014/main" id="{5FDDEFDD-6FA7-9A4B-EBC5-FEC803E35F2A}"/>
              </a:ext>
            </a:extLst>
          </p:cNvPr>
          <p:cNvCxnSpPr>
            <a:cxnSpLocks/>
            <a:stCxn id="12" idx="1"/>
            <a:endCxn id="14" idx="1"/>
          </p:cNvCxnSpPr>
          <p:nvPr/>
        </p:nvCxnSpPr>
        <p:spPr>
          <a:xfrm rot="10800000" flipH="1">
            <a:off x="447299" y="2173295"/>
            <a:ext cx="3195" cy="3631196"/>
          </a:xfrm>
          <a:prstGeom prst="bentConnector3">
            <a:avLst>
              <a:gd name="adj1" fmla="val -8108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5F9EAF3-76D6-3466-150E-9431B5A8A027}"/>
              </a:ext>
            </a:extLst>
          </p:cNvPr>
          <p:cNvSpPr/>
          <p:nvPr/>
        </p:nvSpPr>
        <p:spPr>
          <a:xfrm>
            <a:off x="2935519" y="1476474"/>
            <a:ext cx="3264464" cy="6791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Marcus was collecting shells on the beach.</a:t>
            </a:r>
            <a:endParaRPr lang="zh-CN" altLang="en-US"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9" name="Rectangle 18">
            <a:extLst>
              <a:ext uri="{FF2B5EF4-FFF2-40B4-BE49-F238E27FC236}">
                <a16:creationId xmlns:a16="http://schemas.microsoft.com/office/drawing/2014/main" id="{858DC28D-E4ED-C33A-A685-67C144FE9F31}"/>
              </a:ext>
            </a:extLst>
          </p:cNvPr>
          <p:cNvSpPr/>
          <p:nvPr/>
        </p:nvSpPr>
        <p:spPr>
          <a:xfrm>
            <a:off x="2937829" y="2213842"/>
            <a:ext cx="3256752" cy="658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He picked up a large beautiful shell.</a:t>
            </a:r>
            <a:endParaRPr lang="zh-CN" altLang="en-US" sz="16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026" name="Picture 2">
            <a:extLst>
              <a:ext uri="{FF2B5EF4-FFF2-40B4-BE49-F238E27FC236}">
                <a16:creationId xmlns:a16="http://schemas.microsoft.com/office/drawing/2014/main" id="{35D24C4D-61F0-7A45-B63A-1E442C031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857" y="1476474"/>
            <a:ext cx="668151" cy="66815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7742DC-B41A-817D-CE96-F4F3D5950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855" y="2217343"/>
            <a:ext cx="676219" cy="6762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C0A0AEC6-BDA8-7A05-3876-1DA174888EC3}"/>
                  </a:ext>
                </a:extLst>
              </p:cNvPr>
              <p:cNvSpPr/>
              <p:nvPr/>
            </p:nvSpPr>
            <p:spPr>
              <a:xfrm>
                <a:off x="3004805" y="5620599"/>
                <a:ext cx="2772758" cy="788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5</m:t>
                          </m:r>
                        </m:e>
                        <m:sub>
                          <m:r>
                            <a:rPr lang="en-US" altLang="zh-CN" sz="1400" b="0" i="1" smtClean="0">
                              <a:solidFill>
                                <a:schemeClr val="tx1"/>
                              </a:solidFill>
                              <a:latin typeface="Cambria Math" panose="02040503050406030204" pitchFamily="18" charset="0"/>
                              <a:sym typeface="Times New Roman" panose="02020603050405020304" pitchFamily="18" charset="0"/>
                            </a:rPr>
                            <m:t>𝑏𝑎𝑠𝑒</m:t>
                          </m:r>
                        </m:sub>
                      </m:sSub>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i="1">
                          <a:solidFill>
                            <a:schemeClr val="tx1"/>
                          </a:solidFill>
                          <a:latin typeface="Cambria Math" panose="02040503050406030204" pitchFamily="18" charset="0"/>
                          <a:sym typeface="Times New Roman" panose="02020603050405020304" pitchFamily="18" charset="0"/>
                        </a:rPr>
                        <m:t>𝐹𝑖𝑛𝑒𝑡𝑢𝑛𝑒𝑑</m:t>
                      </m:r>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a:p>
                <a:pPr algn="ctr"/>
                <a14:m>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𝐶𝑜𝑚𝑚𝑒𝑛𝐺𝑒𝑛</m:t>
                    </m:r>
                    <m:r>
                      <a:rPr lang="en-US" altLang="zh-CN" sz="1400" b="0" i="1" smtClean="0">
                        <a:solidFill>
                          <a:schemeClr val="tx1"/>
                        </a:solidFill>
                        <a:latin typeface="Cambria Math" panose="02040503050406030204" pitchFamily="18" charset="0"/>
                        <a:sym typeface="Times New Roman" panose="02020603050405020304" pitchFamily="18" charset="0"/>
                      </a:rPr>
                      <m:t>+</m:t>
                    </m:r>
                    <m:r>
                      <a:rPr lang="en-US" altLang="zh-CN" sz="1400" b="0" i="1" smtClean="0">
                        <a:solidFill>
                          <a:schemeClr val="tx1"/>
                        </a:solidFill>
                        <a:latin typeface="Cambria Math" panose="02040503050406030204" pitchFamily="18" charset="0"/>
                        <a:sym typeface="Times New Roman" panose="02020603050405020304" pitchFamily="18" charset="0"/>
                      </a:rPr>
                      <m:t>𝑆𝑡𝑜𝑟𝑦</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𝐶𝑙𝑜𝑧𝑒</m:t>
                    </m:r>
                  </m:oMath>
                </a14:m>
                <a:r>
                  <a:rPr lang="zh-CN" altLang="en-US" sz="1400">
                    <a:solidFill>
                      <a:schemeClr val="tx1"/>
                    </a:solidFill>
                    <a:latin typeface="Times New Roman" panose="02020603050405020304" pitchFamily="18" charset="0"/>
                    <a:sym typeface="Times New Roman" panose="02020603050405020304" pitchFamily="18" charset="0"/>
                  </a:rPr>
                  <a:t> </a:t>
                </a:r>
              </a:p>
            </p:txBody>
          </p:sp>
        </mc:Choice>
        <mc:Fallback>
          <p:sp>
            <p:nvSpPr>
              <p:cNvPr id="40" name="Rectangle 39">
                <a:extLst>
                  <a:ext uri="{FF2B5EF4-FFF2-40B4-BE49-F238E27FC236}">
                    <a16:creationId xmlns:a16="http://schemas.microsoft.com/office/drawing/2014/main" id="{C0A0AEC6-BDA8-7A05-3876-1DA174888EC3}"/>
                  </a:ext>
                </a:extLst>
              </p:cNvPr>
              <p:cNvSpPr>
                <a:spLocks noRot="1" noChangeAspect="1" noMove="1" noResize="1" noEditPoints="1" noAdjustHandles="1" noChangeArrowheads="1" noChangeShapeType="1" noTextEdit="1"/>
              </p:cNvSpPr>
              <p:nvPr/>
            </p:nvSpPr>
            <p:spPr>
              <a:xfrm>
                <a:off x="3004805" y="5620599"/>
                <a:ext cx="2772758" cy="788806"/>
              </a:xfrm>
              <a:prstGeom prst="rect">
                <a:avLst/>
              </a:prstGeom>
              <a:blipFill>
                <a:blip r:embed="rId5"/>
                <a:stretch>
                  <a:fillRect/>
                </a:stretch>
              </a:blipFill>
              <a:ln w="19050">
                <a:solidFill>
                  <a:schemeClr val="tx1"/>
                </a:solidFill>
              </a:ln>
            </p:spPr>
            <p:txBody>
              <a:bodyPr/>
              <a:lstStyle/>
              <a:p>
                <a:r>
                  <a:rPr lang="zh-CN" altLang="en-US">
                    <a:noFill/>
                  </a:rPr>
                  <a:t> </a:t>
                </a:r>
              </a:p>
            </p:txBody>
          </p:sp>
        </mc:Fallback>
      </mc:AlternateContent>
      <p:sp>
        <p:nvSpPr>
          <p:cNvPr id="44" name="TextBox 43">
            <a:extLst>
              <a:ext uri="{FF2B5EF4-FFF2-40B4-BE49-F238E27FC236}">
                <a16:creationId xmlns:a16="http://schemas.microsoft.com/office/drawing/2014/main" id="{2C1A1A5C-BAC4-0C39-ACB7-4EC5BB87964A}"/>
              </a:ext>
            </a:extLst>
          </p:cNvPr>
          <p:cNvSpPr txBox="1"/>
          <p:nvPr/>
        </p:nvSpPr>
        <p:spPr>
          <a:xfrm>
            <a:off x="2935519" y="5221967"/>
            <a:ext cx="2909020" cy="369332"/>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800" b="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Text Pipeline</a:t>
            </a:r>
            <a:endParaRPr lang="zh-CN" altLang="zh-CN">
              <a:solidFill>
                <a:schemeClr val="bg1"/>
              </a:solidFill>
              <a:effectLst/>
              <a:latin typeface="Times New Roman" panose="02020603050405020304" pitchFamily="18" charset="0"/>
              <a:sym typeface="Times New Roman" panose="02020603050405020304" pitchFamily="18" charset="0"/>
            </a:endParaRPr>
          </a:p>
        </p:txBody>
      </p:sp>
      <p:sp>
        <p:nvSpPr>
          <p:cNvPr id="55" name="Rectangle 54">
            <a:extLst>
              <a:ext uri="{FF2B5EF4-FFF2-40B4-BE49-F238E27FC236}">
                <a16:creationId xmlns:a16="http://schemas.microsoft.com/office/drawing/2014/main" id="{83DCD00E-7405-B174-D51E-78C306F81FB2}"/>
              </a:ext>
            </a:extLst>
          </p:cNvPr>
          <p:cNvSpPr/>
          <p:nvPr/>
        </p:nvSpPr>
        <p:spPr>
          <a:xfrm>
            <a:off x="6002886" y="5211413"/>
            <a:ext cx="2906710" cy="123866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570C7071-50EC-CB3F-99E6-CC33A894AA1D}"/>
                  </a:ext>
                </a:extLst>
              </p:cNvPr>
              <p:cNvSpPr/>
              <p:nvPr/>
            </p:nvSpPr>
            <p:spPr>
              <a:xfrm>
                <a:off x="6053839" y="5620599"/>
                <a:ext cx="2772758" cy="3693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𝐷𝑖𝑠𝑐𝑜</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oMath>
                  </m:oMathPara>
                </a14:m>
                <a:endParaRPr lang="zh-CN" altLang="en-US">
                  <a:solidFill>
                    <a:schemeClr val="tx1"/>
                  </a:solidFill>
                  <a:latin typeface="Times New Roman" panose="02020603050405020304" pitchFamily="18" charset="0"/>
                  <a:sym typeface="Times New Roman" panose="02020603050405020304" pitchFamily="18" charset="0"/>
                </a:endParaRPr>
              </a:p>
            </p:txBody>
          </p:sp>
        </mc:Choice>
        <mc:Fallback>
          <p:sp>
            <p:nvSpPr>
              <p:cNvPr id="56" name="Rectangle 55">
                <a:extLst>
                  <a:ext uri="{FF2B5EF4-FFF2-40B4-BE49-F238E27FC236}">
                    <a16:creationId xmlns:a16="http://schemas.microsoft.com/office/drawing/2014/main" id="{570C7071-50EC-CB3F-99E6-CC33A894AA1D}"/>
                  </a:ext>
                </a:extLst>
              </p:cNvPr>
              <p:cNvSpPr>
                <a:spLocks noRot="1" noChangeAspect="1" noMove="1" noResize="1" noEditPoints="1" noAdjustHandles="1" noChangeArrowheads="1" noChangeShapeType="1" noTextEdit="1"/>
              </p:cNvSpPr>
              <p:nvPr/>
            </p:nvSpPr>
            <p:spPr>
              <a:xfrm>
                <a:off x="6053839" y="5620599"/>
                <a:ext cx="2772758" cy="369333"/>
              </a:xfrm>
              <a:prstGeom prst="rect">
                <a:avLst/>
              </a:prstGeom>
              <a:blipFill>
                <a:blip r:embed="rId6"/>
                <a:stretch>
                  <a:fillRect b="-1563"/>
                </a:stretch>
              </a:blipFill>
              <a:ln w="19050">
                <a:solidFill>
                  <a:schemeClr val="tx1"/>
                </a:solidFill>
              </a:ln>
            </p:spPr>
            <p:txBody>
              <a:bodyPr/>
              <a:lstStyle/>
              <a:p>
                <a:r>
                  <a:rPr lang="zh-CN" altLang="en-US">
                    <a:noFill/>
                  </a:rPr>
                  <a:t> </a:t>
                </a:r>
              </a:p>
            </p:txBody>
          </p:sp>
        </mc:Fallback>
      </mc:AlternateContent>
      <p:sp>
        <p:nvSpPr>
          <p:cNvPr id="57" name="TextBox 56">
            <a:extLst>
              <a:ext uri="{FF2B5EF4-FFF2-40B4-BE49-F238E27FC236}">
                <a16:creationId xmlns:a16="http://schemas.microsoft.com/office/drawing/2014/main" id="{185650ED-F265-BFC5-BF4B-362B7011230D}"/>
              </a:ext>
            </a:extLst>
          </p:cNvPr>
          <p:cNvSpPr txBox="1"/>
          <p:nvPr/>
        </p:nvSpPr>
        <p:spPr>
          <a:xfrm>
            <a:off x="6006329" y="5234042"/>
            <a:ext cx="2903267" cy="369332"/>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800" b="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Visual Pipeline</a:t>
            </a:r>
            <a:endParaRPr lang="zh-CN" altLang="zh-CN">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58" name="Rectangle 57">
                <a:extLst>
                  <a:ext uri="{FF2B5EF4-FFF2-40B4-BE49-F238E27FC236}">
                    <a16:creationId xmlns:a16="http://schemas.microsoft.com/office/drawing/2014/main" id="{EFC3C52E-F4D0-5C88-74AD-A312E697C784}"/>
                  </a:ext>
                </a:extLst>
              </p:cNvPr>
              <p:cNvSpPr/>
              <p:nvPr/>
            </p:nvSpPr>
            <p:spPr>
              <a:xfrm>
                <a:off x="6053839" y="6040072"/>
                <a:ext cx="2772758" cy="3693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𝑆𝑡𝑎𝑏𝑙𝑒</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𝐷𝑖𝑓𝑓𝑢𝑠𝑖𝑜𝑛</m:t>
                      </m:r>
                    </m:oMath>
                  </m:oMathPara>
                </a14:m>
                <a:endParaRPr lang="zh-CN" altLang="en-US">
                  <a:solidFill>
                    <a:schemeClr val="tx1"/>
                  </a:solidFill>
                  <a:latin typeface="Times New Roman" panose="02020603050405020304" pitchFamily="18" charset="0"/>
                  <a:sym typeface="Times New Roman" panose="02020603050405020304" pitchFamily="18" charset="0"/>
                </a:endParaRPr>
              </a:p>
            </p:txBody>
          </p:sp>
        </mc:Choice>
        <mc:Fallback>
          <p:sp>
            <p:nvSpPr>
              <p:cNvPr id="58" name="Rectangle 57">
                <a:extLst>
                  <a:ext uri="{FF2B5EF4-FFF2-40B4-BE49-F238E27FC236}">
                    <a16:creationId xmlns:a16="http://schemas.microsoft.com/office/drawing/2014/main" id="{EFC3C52E-F4D0-5C88-74AD-A312E697C784}"/>
                  </a:ext>
                </a:extLst>
              </p:cNvPr>
              <p:cNvSpPr>
                <a:spLocks noRot="1" noChangeAspect="1" noMove="1" noResize="1" noEditPoints="1" noAdjustHandles="1" noChangeArrowheads="1" noChangeShapeType="1" noTextEdit="1"/>
              </p:cNvSpPr>
              <p:nvPr/>
            </p:nvSpPr>
            <p:spPr>
              <a:xfrm>
                <a:off x="6053839" y="6040072"/>
                <a:ext cx="2772758" cy="369333"/>
              </a:xfrm>
              <a:prstGeom prst="rect">
                <a:avLst/>
              </a:prstGeom>
              <a:blipFill>
                <a:blip r:embed="rId7"/>
                <a:stretch>
                  <a:fillRect b="-3175"/>
                </a:stretch>
              </a:blipFill>
              <a:ln w="19050">
                <a:solidFill>
                  <a:schemeClr val="tx1"/>
                </a:solidFill>
              </a:ln>
            </p:spPr>
            <p:txBody>
              <a:bodyPr/>
              <a:lstStyle/>
              <a:p>
                <a:r>
                  <a:rPr lang="zh-CN" altLang="en-US">
                    <a:noFill/>
                  </a:rPr>
                  <a:t> </a:t>
                </a:r>
              </a:p>
            </p:txBody>
          </p:sp>
        </mc:Fallback>
      </mc:AlternateContent>
      <p:sp>
        <p:nvSpPr>
          <p:cNvPr id="66" name="Rectangle 65">
            <a:extLst>
              <a:ext uri="{FF2B5EF4-FFF2-40B4-BE49-F238E27FC236}">
                <a16:creationId xmlns:a16="http://schemas.microsoft.com/office/drawing/2014/main" id="{1E2BA7EF-8BA0-5ED8-0F0F-ED03426455EB}"/>
              </a:ext>
            </a:extLst>
          </p:cNvPr>
          <p:cNvSpPr/>
          <p:nvPr/>
        </p:nvSpPr>
        <p:spPr>
          <a:xfrm>
            <a:off x="7506410" y="3269574"/>
            <a:ext cx="2337042" cy="13338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68" name="TextBox 67">
            <a:extLst>
              <a:ext uri="{FF2B5EF4-FFF2-40B4-BE49-F238E27FC236}">
                <a16:creationId xmlns:a16="http://schemas.microsoft.com/office/drawing/2014/main" id="{EE7F8E62-0876-D291-158B-6631B8BFCB94}"/>
              </a:ext>
            </a:extLst>
          </p:cNvPr>
          <p:cNvSpPr txBox="1"/>
          <p:nvPr/>
        </p:nvSpPr>
        <p:spPr>
          <a:xfrm>
            <a:off x="7493958" y="3269574"/>
            <a:ext cx="1333635"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2" name="TextBox 71">
            <a:extLst>
              <a:ext uri="{FF2B5EF4-FFF2-40B4-BE49-F238E27FC236}">
                <a16:creationId xmlns:a16="http://schemas.microsoft.com/office/drawing/2014/main" id="{8C6572FB-C858-F2ED-94C6-4836B5948B4C}"/>
              </a:ext>
            </a:extLst>
          </p:cNvPr>
          <p:cNvSpPr txBox="1"/>
          <p:nvPr/>
        </p:nvSpPr>
        <p:spPr>
          <a:xfrm>
            <a:off x="7481750" y="3551946"/>
            <a:ext cx="2371189" cy="1084464"/>
          </a:xfrm>
          <a:prstGeom prst="rect">
            <a:avLst/>
          </a:prstGeom>
          <a:noFill/>
        </p:spPr>
        <p:txBody>
          <a:bodyPr wrap="square">
            <a:spAutoFit/>
          </a:bodyPr>
          <a:lstStyle/>
          <a:p>
            <a:pPr>
              <a:lnSpc>
                <a:spcPct val="120000"/>
              </a:lnSpc>
            </a:pPr>
            <a:r>
              <a:rPr lang="en-US" altLang="zh-CN" sz="1000">
                <a:latin typeface="IBM Plex Mono" panose="020B0509050203000203" pitchFamily="49" charset="0"/>
                <a:sym typeface="Times New Roman" panose="02020603050405020304" pitchFamily="18" charset="0"/>
              </a:rPr>
              <a:t>Generate next sentence </a:t>
            </a:r>
          </a:p>
          <a:p>
            <a:pPr>
              <a:lnSpc>
                <a:spcPct val="120000"/>
              </a:lnSpc>
            </a:pPr>
            <a:r>
              <a:rPr lang="en-US" altLang="zh-CN" sz="1000">
                <a:latin typeface="IBM Plex Mono" panose="020B0509050203000203" pitchFamily="49" charset="0"/>
                <a:sym typeface="Times New Roman" panose="02020603050405020304" pitchFamily="18" charset="0"/>
              </a:rPr>
              <a:t>based on following</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&lt;extra_id_0&gt;KEYWORDS: […]</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&lt;extra_id_0&gt;CONTEXT: […]</a:t>
            </a:r>
          </a:p>
          <a:p>
            <a:pPr>
              <a:lnSpc>
                <a:spcPct val="120000"/>
              </a:lnSpc>
            </a:pPr>
            <a:endParaRPr lang="en-US" altLang="zh-CN" sz="100">
              <a:latin typeface="IBM Plex Mono" panose="020B0509050203000203" pitchFamily="49" charset="0"/>
              <a:sym typeface="Times New Roman" panose="02020603050405020304" pitchFamily="18" charset="0"/>
            </a:endParaRPr>
          </a:p>
          <a:p>
            <a:pPr>
              <a:lnSpc>
                <a:spcPct val="120000"/>
              </a:lnSpc>
            </a:pPr>
            <a:r>
              <a:rPr lang="en-US" altLang="zh-CN" sz="1000">
                <a:latin typeface="IBM Plex Mono" panose="020B0509050203000203" pitchFamily="49" charset="0"/>
                <a:sym typeface="Times New Roman" panose="02020603050405020304" pitchFamily="18" charset="0"/>
              </a:rPr>
              <a:t>&lt;extra_id_0&gt;EMOTION: […]</a:t>
            </a:r>
            <a:endParaRPr lang="zh-CN" altLang="en-US" sz="1000">
              <a:latin typeface="IBM Plex Mono" panose="020B0509050203000203" pitchFamily="49" charset="0"/>
              <a:sym typeface="Times New Roman" panose="02020603050405020304" pitchFamily="18" charset="0"/>
            </a:endParaRPr>
          </a:p>
        </p:txBody>
      </p:sp>
      <p:cxnSp>
        <p:nvCxnSpPr>
          <p:cNvPr id="75" name="Straight Connector 74">
            <a:extLst>
              <a:ext uri="{FF2B5EF4-FFF2-40B4-BE49-F238E27FC236}">
                <a16:creationId xmlns:a16="http://schemas.microsoft.com/office/drawing/2014/main" id="{FE882E1F-3B1B-5BAB-1546-98DFD97C7ED1}"/>
              </a:ext>
            </a:extLst>
          </p:cNvPr>
          <p:cNvCxnSpPr>
            <a:cxnSpLocks/>
          </p:cNvCxnSpPr>
          <p:nvPr/>
        </p:nvCxnSpPr>
        <p:spPr>
          <a:xfrm>
            <a:off x="7507102" y="3546573"/>
            <a:ext cx="2336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6B1EC72-E6DF-90DD-C241-F80FD8C56EC2}"/>
              </a:ext>
            </a:extLst>
          </p:cNvPr>
          <p:cNvSpPr/>
          <p:nvPr/>
        </p:nvSpPr>
        <p:spPr>
          <a:xfrm>
            <a:off x="7500531" y="1447857"/>
            <a:ext cx="2342920" cy="1026802"/>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78" name="Rectangle 77">
                <a:extLst>
                  <a:ext uri="{FF2B5EF4-FFF2-40B4-BE49-F238E27FC236}">
                    <a16:creationId xmlns:a16="http://schemas.microsoft.com/office/drawing/2014/main" id="{B552253C-810A-17E6-0AA0-99833C2415D0}"/>
                  </a:ext>
                </a:extLst>
              </p:cNvPr>
              <p:cNvSpPr/>
              <p:nvPr/>
            </p:nvSpPr>
            <p:spPr>
              <a:xfrm>
                <a:off x="7536219" y="1741992"/>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𝑅𝑜𝐵𝐸𝑅𝑇𝑎</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p:sp>
            <p:nvSpPr>
              <p:cNvPr id="78" name="Rectangle 77">
                <a:extLst>
                  <a:ext uri="{FF2B5EF4-FFF2-40B4-BE49-F238E27FC236}">
                    <a16:creationId xmlns:a16="http://schemas.microsoft.com/office/drawing/2014/main" id="{B552253C-810A-17E6-0AA0-99833C2415D0}"/>
                  </a:ext>
                </a:extLst>
              </p:cNvPr>
              <p:cNvSpPr>
                <a:spLocks noRot="1" noChangeAspect="1" noMove="1" noResize="1" noEditPoints="1" noAdjustHandles="1" noChangeArrowheads="1" noChangeShapeType="1" noTextEdit="1"/>
              </p:cNvSpPr>
              <p:nvPr/>
            </p:nvSpPr>
            <p:spPr>
              <a:xfrm>
                <a:off x="7536219" y="1741992"/>
                <a:ext cx="2262253" cy="316252"/>
              </a:xfrm>
              <a:prstGeom prst="rect">
                <a:avLst/>
              </a:prstGeom>
              <a:blipFill>
                <a:blip r:embed="rId8"/>
                <a:stretch>
                  <a:fillRect/>
                </a:stretch>
              </a:blipFill>
              <a:ln w="19050">
                <a:solidFill>
                  <a:schemeClr val="tx1"/>
                </a:solidFill>
              </a:ln>
            </p:spPr>
            <p:txBody>
              <a:bodyPr/>
              <a:lstStyle/>
              <a:p>
                <a:r>
                  <a:rPr lang="zh-CN" altLang="en-US">
                    <a:noFill/>
                  </a:rPr>
                  <a:t> </a:t>
                </a:r>
              </a:p>
            </p:txBody>
          </p:sp>
        </mc:Fallback>
      </mc:AlternateContent>
      <p:sp>
        <p:nvSpPr>
          <p:cNvPr id="79" name="TextBox 78">
            <a:extLst>
              <a:ext uri="{FF2B5EF4-FFF2-40B4-BE49-F238E27FC236}">
                <a16:creationId xmlns:a16="http://schemas.microsoft.com/office/drawing/2014/main" id="{390E2752-60BC-630B-D2EB-8DB3A0D651B0}"/>
              </a:ext>
            </a:extLst>
          </p:cNvPr>
          <p:cNvSpPr txBox="1"/>
          <p:nvPr/>
        </p:nvSpPr>
        <p:spPr>
          <a:xfrm>
            <a:off x="7893740" y="1447856"/>
            <a:ext cx="1516802" cy="276999"/>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20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Emotion Classifier</a:t>
            </a:r>
            <a:endParaRPr lang="zh-CN" altLang="zh-CN" sz="12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A63BDBF5-B0C6-64AA-095D-C2AF46E0EA2A}"/>
                  </a:ext>
                </a:extLst>
              </p:cNvPr>
              <p:cNvSpPr/>
              <p:nvPr/>
            </p:nvSpPr>
            <p:spPr>
              <a:xfrm>
                <a:off x="7536350" y="2108185"/>
                <a:ext cx="2262121"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𝐵𝐸𝑅𝑇</m:t>
                          </m:r>
                        </m:e>
                        <m:sub>
                          <m:r>
                            <a:rPr lang="en-US" altLang="zh-CN" sz="1400" b="0" i="1" smtClean="0">
                              <a:solidFill>
                                <a:schemeClr val="tx1"/>
                              </a:solidFill>
                              <a:latin typeface="Cambria Math" panose="02040503050406030204" pitchFamily="18" charset="0"/>
                              <a:sym typeface="Times New Roman" panose="02020603050405020304" pitchFamily="18" charset="0"/>
                            </a:rPr>
                            <m:t>𝑁𝐸𝑋𝑇</m:t>
                          </m:r>
                          <m:r>
                            <a:rPr lang="en-US" altLang="zh-CN" sz="1400" b="0" i="1" smtClean="0">
                              <a:solidFill>
                                <a:schemeClr val="tx1"/>
                              </a:solidFill>
                              <a:latin typeface="Cambria Math" panose="02040503050406030204" pitchFamily="18" charset="0"/>
                              <a:sym typeface="Times New Roman" panose="02020603050405020304" pitchFamily="18" charset="0"/>
                            </a:rPr>
                            <m:t> </m:t>
                          </m:r>
                          <m:r>
                            <a:rPr lang="en-US" altLang="zh-CN" sz="1400" b="0" i="1" smtClean="0">
                              <a:solidFill>
                                <a:schemeClr val="tx1"/>
                              </a:solidFill>
                              <a:latin typeface="Cambria Math" panose="02040503050406030204" pitchFamily="18" charset="0"/>
                              <a:sym typeface="Times New Roman" panose="02020603050405020304" pitchFamily="18" charset="0"/>
                            </a:rPr>
                            <m:t>𝐸𝑀𝑂</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p:sp>
            <p:nvSpPr>
              <p:cNvPr id="80" name="Rectangle 79">
                <a:extLst>
                  <a:ext uri="{FF2B5EF4-FFF2-40B4-BE49-F238E27FC236}">
                    <a16:creationId xmlns:a16="http://schemas.microsoft.com/office/drawing/2014/main" id="{A63BDBF5-B0C6-64AA-095D-C2AF46E0EA2A}"/>
                  </a:ext>
                </a:extLst>
              </p:cNvPr>
              <p:cNvSpPr>
                <a:spLocks noRot="1" noChangeAspect="1" noMove="1" noResize="1" noEditPoints="1" noAdjustHandles="1" noChangeArrowheads="1" noChangeShapeType="1" noTextEdit="1"/>
              </p:cNvSpPr>
              <p:nvPr/>
            </p:nvSpPr>
            <p:spPr>
              <a:xfrm>
                <a:off x="7536350" y="2108185"/>
                <a:ext cx="2262121" cy="316252"/>
              </a:xfrm>
              <a:prstGeom prst="rect">
                <a:avLst/>
              </a:prstGeom>
              <a:blipFill>
                <a:blip r:embed="rId9"/>
                <a:stretch>
                  <a:fillRect/>
                </a:stretch>
              </a:blipFill>
              <a:ln w="19050">
                <a:solidFill>
                  <a:schemeClr val="tx1"/>
                </a:solidFill>
              </a:ln>
            </p:spPr>
            <p:txBody>
              <a:bodyPr/>
              <a:lstStyle/>
              <a:p>
                <a:r>
                  <a:rPr lang="zh-CN" altLang="en-US">
                    <a:noFill/>
                  </a:rPr>
                  <a:t> </a:t>
                </a:r>
              </a:p>
            </p:txBody>
          </p:sp>
        </mc:Fallback>
      </mc:AlternateContent>
      <p:grpSp>
        <p:nvGrpSpPr>
          <p:cNvPr id="25" name="Group 24">
            <a:extLst>
              <a:ext uri="{FF2B5EF4-FFF2-40B4-BE49-F238E27FC236}">
                <a16:creationId xmlns:a16="http://schemas.microsoft.com/office/drawing/2014/main" id="{7A90926C-B8C9-E192-4E9B-3204F75FA36D}"/>
              </a:ext>
            </a:extLst>
          </p:cNvPr>
          <p:cNvGrpSpPr/>
          <p:nvPr/>
        </p:nvGrpSpPr>
        <p:grpSpPr>
          <a:xfrm>
            <a:off x="7503471" y="2548810"/>
            <a:ext cx="2342920" cy="654370"/>
            <a:chOff x="7502087" y="2556430"/>
            <a:chExt cx="2342920" cy="654370"/>
          </a:xfrm>
        </p:grpSpPr>
        <p:sp>
          <p:nvSpPr>
            <p:cNvPr id="81" name="Rectangle 80">
              <a:extLst>
                <a:ext uri="{FF2B5EF4-FFF2-40B4-BE49-F238E27FC236}">
                  <a16:creationId xmlns:a16="http://schemas.microsoft.com/office/drawing/2014/main" id="{AB86C7FF-895C-EB62-C972-29EC4971639E}"/>
                </a:ext>
              </a:extLst>
            </p:cNvPr>
            <p:cNvSpPr/>
            <p:nvPr/>
          </p:nvSpPr>
          <p:spPr>
            <a:xfrm>
              <a:off x="7502087" y="2556431"/>
              <a:ext cx="2342920" cy="654369"/>
            </a:xfrm>
            <a:prstGeom prst="rect">
              <a:avLst/>
            </a:prstGeom>
            <a:solidFill>
              <a:srgbClr val="6F6F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eaLnBrk="1" fontAlgn="auto" latinLnBrk="0" hangingPunct="1">
                <a:spcBef>
                  <a:spcPts val="0"/>
                </a:spcBef>
                <a:spcAft>
                  <a:spcPts val="0"/>
                </a:spcAft>
                <a:buClrTx/>
                <a:buSzPts val="1800"/>
              </a:pPr>
              <a:endParaRPr lang="zh-CN" altLang="zh-CN" sz="2300">
                <a:solidFill>
                  <a:schemeClr val="bg1"/>
                </a:solidFill>
                <a:effectLst/>
                <a:latin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A375B883-079D-CE83-5AFC-9461021ED500}"/>
                    </a:ext>
                  </a:extLst>
                </p:cNvPr>
                <p:cNvSpPr/>
                <p:nvPr/>
              </p:nvSpPr>
              <p:spPr>
                <a:xfrm>
                  <a:off x="7537775" y="2850566"/>
                  <a:ext cx="2262253" cy="3162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sym typeface="Times New Roman" panose="02020603050405020304" pitchFamily="18" charset="0"/>
                          </a:rPr>
                          <m:t>𝑂𝑃</m:t>
                        </m:r>
                        <m:sSub>
                          <m:sSubPr>
                            <m:ctrlPr>
                              <a:rPr lang="en-US" altLang="zh-CN" sz="1400" b="0" i="1" smtClean="0">
                                <a:solidFill>
                                  <a:schemeClr val="tx1"/>
                                </a:solidFill>
                                <a:latin typeface="Cambria Math" panose="02040503050406030204" pitchFamily="18" charset="0"/>
                                <a:sym typeface="Times New Roman" panose="02020603050405020304" pitchFamily="18" charset="0"/>
                              </a:rPr>
                            </m:ctrlPr>
                          </m:sSubPr>
                          <m:e>
                            <m:r>
                              <a:rPr lang="en-US" altLang="zh-CN" sz="1400" b="0" i="1" smtClean="0">
                                <a:solidFill>
                                  <a:schemeClr val="tx1"/>
                                </a:solidFill>
                                <a:latin typeface="Cambria Math" panose="02040503050406030204" pitchFamily="18" charset="0"/>
                                <a:sym typeface="Times New Roman" panose="02020603050405020304" pitchFamily="18" charset="0"/>
                              </a:rPr>
                              <m:t>𝑇</m:t>
                            </m:r>
                          </m:e>
                          <m:sub>
                            <m:r>
                              <a:rPr lang="en-US" altLang="zh-CN" sz="1400" b="0" i="1" smtClean="0">
                                <a:solidFill>
                                  <a:schemeClr val="tx1"/>
                                </a:solidFill>
                                <a:latin typeface="Cambria Math" panose="02040503050406030204" pitchFamily="18" charset="0"/>
                                <a:sym typeface="Times New Roman" panose="02020603050405020304" pitchFamily="18" charset="0"/>
                              </a:rPr>
                              <m:t>1</m:t>
                            </m:r>
                            <m:r>
                              <a:rPr lang="en-US" altLang="zh-CN" sz="1400" b="0" i="1" smtClean="0">
                                <a:solidFill>
                                  <a:schemeClr val="tx1"/>
                                </a:solidFill>
                                <a:latin typeface="Cambria Math" panose="02040503050406030204" pitchFamily="18" charset="0"/>
                                <a:sym typeface="Times New Roman" panose="02020603050405020304" pitchFamily="18" charset="0"/>
                              </a:rPr>
                              <m:t>.</m:t>
                            </m:r>
                            <m:r>
                              <a:rPr lang="en-US" altLang="zh-CN" sz="1400" b="0" i="1" smtClean="0">
                                <a:solidFill>
                                  <a:schemeClr val="tx1"/>
                                </a:solidFill>
                                <a:latin typeface="Cambria Math" panose="02040503050406030204" pitchFamily="18" charset="0"/>
                                <a:sym typeface="Times New Roman" panose="02020603050405020304" pitchFamily="18" charset="0"/>
                              </a:rPr>
                              <m:t>5</m:t>
                            </m:r>
                            <m:r>
                              <a:rPr lang="en-US" altLang="zh-CN" sz="1400" b="0" i="1" smtClean="0">
                                <a:solidFill>
                                  <a:schemeClr val="tx1"/>
                                </a:solidFill>
                                <a:latin typeface="Cambria Math" panose="02040503050406030204" pitchFamily="18" charset="0"/>
                                <a:sym typeface="Times New Roman" panose="02020603050405020304" pitchFamily="18" charset="0"/>
                              </a:rPr>
                              <m:t>𝐵</m:t>
                            </m:r>
                          </m:sub>
                        </m:sSub>
                      </m:oMath>
                    </m:oMathPara>
                  </a14:m>
                  <a:endParaRPr lang="en-US" altLang="zh-CN" sz="1400" b="0" i="1">
                    <a:solidFill>
                      <a:schemeClr val="tx1"/>
                    </a:solidFill>
                    <a:latin typeface="Times New Roman" panose="02020603050405020304" pitchFamily="18" charset="0"/>
                    <a:sym typeface="Times New Roman" panose="02020603050405020304" pitchFamily="18" charset="0"/>
                  </a:endParaRPr>
                </a:p>
              </p:txBody>
            </p:sp>
          </mc:Choice>
          <mc:Fallback>
            <p:sp>
              <p:nvSpPr>
                <p:cNvPr id="82" name="Rectangle 81">
                  <a:extLst>
                    <a:ext uri="{FF2B5EF4-FFF2-40B4-BE49-F238E27FC236}">
                      <a16:creationId xmlns:a16="http://schemas.microsoft.com/office/drawing/2014/main" id="{A375B883-079D-CE83-5AFC-9461021ED500}"/>
                    </a:ext>
                  </a:extLst>
                </p:cNvPr>
                <p:cNvSpPr>
                  <a:spLocks noRot="1" noChangeAspect="1" noMove="1" noResize="1" noEditPoints="1" noAdjustHandles="1" noChangeArrowheads="1" noChangeShapeType="1" noTextEdit="1"/>
                </p:cNvSpPr>
                <p:nvPr/>
              </p:nvSpPr>
              <p:spPr>
                <a:xfrm>
                  <a:off x="7537775" y="2850566"/>
                  <a:ext cx="2262253" cy="316252"/>
                </a:xfrm>
                <a:prstGeom prst="rect">
                  <a:avLst/>
                </a:prstGeom>
                <a:blipFill>
                  <a:blip r:embed="rId10"/>
                  <a:stretch>
                    <a:fillRect/>
                  </a:stretch>
                </a:blipFill>
                <a:ln w="19050">
                  <a:solidFill>
                    <a:schemeClr val="tx1"/>
                  </a:solidFill>
                </a:ln>
              </p:spPr>
              <p:txBody>
                <a:bodyPr/>
                <a:lstStyle/>
                <a:p>
                  <a:r>
                    <a:rPr lang="zh-CN" altLang="en-US">
                      <a:noFill/>
                    </a:rPr>
                    <a:t> </a:t>
                  </a:r>
                </a:p>
              </p:txBody>
            </p:sp>
          </mc:Fallback>
        </mc:AlternateContent>
        <p:sp>
          <p:nvSpPr>
            <p:cNvPr id="83" name="TextBox 82">
              <a:extLst>
                <a:ext uri="{FF2B5EF4-FFF2-40B4-BE49-F238E27FC236}">
                  <a16:creationId xmlns:a16="http://schemas.microsoft.com/office/drawing/2014/main" id="{7D200D86-D654-B427-4AFF-98AEEF36D5CE}"/>
                </a:ext>
              </a:extLst>
            </p:cNvPr>
            <p:cNvSpPr txBox="1"/>
            <p:nvPr/>
          </p:nvSpPr>
          <p:spPr>
            <a:xfrm>
              <a:off x="7502087" y="2556430"/>
              <a:ext cx="2342920" cy="276999"/>
            </a:xfrm>
            <a:prstGeom prst="rect">
              <a:avLst/>
            </a:prstGeom>
            <a:noFill/>
          </p:spPr>
          <p:txBody>
            <a:bodyPr wrap="square">
              <a:spAutoFit/>
            </a:bodyPr>
            <a:lstStyle/>
            <a:p>
              <a:pPr marL="0" marR="0" algn="ctr" rtl="0" eaLnBrk="1" fontAlgn="auto" latinLnBrk="0" hangingPunct="1">
                <a:spcBef>
                  <a:spcPts val="0"/>
                </a:spcBef>
                <a:spcAft>
                  <a:spcPts val="0"/>
                </a:spcAft>
              </a:pPr>
              <a:r>
                <a:rPr lang="en-US" altLang="zh-CN" sz="1200">
                  <a:solidFill>
                    <a:schemeClr val="bg1"/>
                  </a:solidFill>
                  <a:latin typeface="Times New Roman" panose="02020603050405020304" pitchFamily="18" charset="0"/>
                  <a:ea typeface="宋体" panose="02010600030101010101" pitchFamily="2" charset="-122"/>
                  <a:sym typeface="Times New Roman" panose="02020603050405020304" pitchFamily="18" charset="0"/>
                </a:rPr>
                <a:t>Keyword </a:t>
              </a:r>
              <a:r>
                <a:rPr lang="en-US" altLang="zh-CN" sz="1200" i="0" kern="1200" spc="0" baseline="0">
                  <a:ln>
                    <a:noFill/>
                  </a:ln>
                  <a:solidFill>
                    <a:schemeClr val="bg1"/>
                  </a:solidFill>
                  <a:effectLst/>
                  <a:latin typeface="Times New Roman" panose="02020603050405020304" pitchFamily="18" charset="0"/>
                  <a:ea typeface="宋体" panose="02010600030101010101" pitchFamily="2" charset="-122"/>
                  <a:sym typeface="Times New Roman" panose="02020603050405020304" pitchFamily="18" charset="0"/>
                </a:rPr>
                <a:t>Generator</a:t>
              </a:r>
              <a:endParaRPr lang="zh-CN" altLang="zh-CN" sz="1200">
                <a:solidFill>
                  <a:schemeClr val="bg1"/>
                </a:solidFill>
                <a:effectLst/>
                <a:latin typeface="Times New Roman" panose="02020603050405020304" pitchFamily="18" charset="0"/>
                <a:sym typeface="Times New Roman" panose="02020603050405020304" pitchFamily="18" charset="0"/>
              </a:endParaRPr>
            </a:p>
          </p:txBody>
        </p:sp>
      </p:grpSp>
      <p:sp>
        <p:nvSpPr>
          <p:cNvPr id="91" name="Rectangle 90">
            <a:extLst>
              <a:ext uri="{FF2B5EF4-FFF2-40B4-BE49-F238E27FC236}">
                <a16:creationId xmlns:a16="http://schemas.microsoft.com/office/drawing/2014/main" id="{397A6958-13CD-930E-2FB0-112F9D1E9D13}"/>
              </a:ext>
            </a:extLst>
          </p:cNvPr>
          <p:cNvSpPr/>
          <p:nvPr/>
        </p:nvSpPr>
        <p:spPr>
          <a:xfrm>
            <a:off x="9214274" y="3993783"/>
            <a:ext cx="251676" cy="16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92" name="Rectangle 91">
            <a:extLst>
              <a:ext uri="{FF2B5EF4-FFF2-40B4-BE49-F238E27FC236}">
                <a16:creationId xmlns:a16="http://schemas.microsoft.com/office/drawing/2014/main" id="{DA976BE5-5262-A457-FF45-69CB3EC15282}"/>
              </a:ext>
            </a:extLst>
          </p:cNvPr>
          <p:cNvSpPr/>
          <p:nvPr/>
        </p:nvSpPr>
        <p:spPr>
          <a:xfrm>
            <a:off x="9138074" y="4396541"/>
            <a:ext cx="251676" cy="16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cxnSp>
        <p:nvCxnSpPr>
          <p:cNvPr id="94" name="Connector: Elbow 93">
            <a:extLst>
              <a:ext uri="{FF2B5EF4-FFF2-40B4-BE49-F238E27FC236}">
                <a16:creationId xmlns:a16="http://schemas.microsoft.com/office/drawing/2014/main" id="{0A18F217-742D-197D-EF36-C0EE515CAC34}"/>
              </a:ext>
            </a:extLst>
          </p:cNvPr>
          <p:cNvCxnSpPr>
            <a:stCxn id="81" idx="3"/>
            <a:endCxn id="91" idx="3"/>
          </p:cNvCxnSpPr>
          <p:nvPr/>
        </p:nvCxnSpPr>
        <p:spPr>
          <a:xfrm flipH="1">
            <a:off x="9465950" y="2875996"/>
            <a:ext cx="380441" cy="1198796"/>
          </a:xfrm>
          <a:prstGeom prst="bentConnector3">
            <a:avLst>
              <a:gd name="adj1" fmla="val -6008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FB10D4C4-9D07-BBDF-2260-12D808C1C5C4}"/>
              </a:ext>
            </a:extLst>
          </p:cNvPr>
          <p:cNvCxnSpPr>
            <a:stCxn id="77" idx="3"/>
            <a:endCxn id="92" idx="3"/>
          </p:cNvCxnSpPr>
          <p:nvPr/>
        </p:nvCxnSpPr>
        <p:spPr>
          <a:xfrm flipH="1">
            <a:off x="9389750" y="1961258"/>
            <a:ext cx="453701" cy="2516292"/>
          </a:xfrm>
          <a:prstGeom prst="bentConnector3">
            <a:avLst>
              <a:gd name="adj1" fmla="val -515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699C2C-DA36-C204-FAB9-E0EE925699DB}"/>
              </a:ext>
            </a:extLst>
          </p:cNvPr>
          <p:cNvSpPr/>
          <p:nvPr/>
        </p:nvSpPr>
        <p:spPr>
          <a:xfrm>
            <a:off x="10576295" y="1396559"/>
            <a:ext cx="658032" cy="5103789"/>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13" name="TextBox 112">
            <a:extLst>
              <a:ext uri="{FF2B5EF4-FFF2-40B4-BE49-F238E27FC236}">
                <a16:creationId xmlns:a16="http://schemas.microsoft.com/office/drawing/2014/main" id="{BCCFB094-83C7-C036-3014-747BE6A17C29}"/>
              </a:ext>
            </a:extLst>
          </p:cNvPr>
          <p:cNvSpPr txBox="1"/>
          <p:nvPr/>
        </p:nvSpPr>
        <p:spPr>
          <a:xfrm rot="5400000">
            <a:off x="8733497" y="3597237"/>
            <a:ext cx="4362450" cy="523220"/>
          </a:xfrm>
          <a:prstGeom prst="rect">
            <a:avLst/>
          </a:prstGeom>
          <a:noFill/>
        </p:spPr>
        <p:txBody>
          <a:bodyPr wrap="square">
            <a:spAutoFit/>
          </a:bodyPr>
          <a:lstStyle/>
          <a:p>
            <a:pPr algn="ctr"/>
            <a:r>
              <a:rPr lang="en-US" altLang="zh-CN" sz="28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User Involvement</a:t>
            </a:r>
            <a:endParaRPr lang="zh-CN" altLang="en-US" sz="2800"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119" name="Connector: Elbow 118">
            <a:extLst>
              <a:ext uri="{FF2B5EF4-FFF2-40B4-BE49-F238E27FC236}">
                <a16:creationId xmlns:a16="http://schemas.microsoft.com/office/drawing/2014/main" id="{6A4204EF-FB8D-63F9-95F1-FDAC43D4E411}"/>
              </a:ext>
            </a:extLst>
          </p:cNvPr>
          <p:cNvCxnSpPr>
            <a:cxnSpLocks/>
            <a:stCxn id="102" idx="1"/>
            <a:endCxn id="6" idx="3"/>
          </p:cNvCxnSpPr>
          <p:nvPr/>
        </p:nvCxnSpPr>
        <p:spPr>
          <a:xfrm rot="10800000">
            <a:off x="10210799" y="3045284"/>
            <a:ext cx="365496" cy="903171"/>
          </a:xfrm>
          <a:prstGeom prst="bentConnector3">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BF1D5BBB-5900-7FFF-2250-3CF065857EE2}"/>
              </a:ext>
            </a:extLst>
          </p:cNvPr>
          <p:cNvCxnSpPr>
            <a:cxnSpLocks/>
            <a:stCxn id="102" idx="1"/>
            <a:endCxn id="55" idx="3"/>
          </p:cNvCxnSpPr>
          <p:nvPr/>
        </p:nvCxnSpPr>
        <p:spPr>
          <a:xfrm rot="10800000" flipV="1">
            <a:off x="8909597" y="3948454"/>
            <a:ext cx="1666699" cy="1882290"/>
          </a:xfrm>
          <a:prstGeom prst="bentConnector3">
            <a:avLst>
              <a:gd name="adj1" fmla="val 10986"/>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62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0"/>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760" name="Google Shape;760;p80"/>
          <p:cNvSpPr txBox="1"/>
          <p:nvPr/>
        </p:nvSpPr>
        <p:spPr>
          <a:xfrm>
            <a:off x="-239799" y="919998"/>
            <a:ext cx="68672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761" name="Google Shape;761;p80"/>
          <p:cNvSpPr txBox="1"/>
          <p:nvPr/>
        </p:nvSpPr>
        <p:spPr>
          <a:xfrm>
            <a:off x="2937829" y="1844510"/>
            <a:ext cx="672000"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762" name="Google Shape;762;p80"/>
          <p:cNvSpPr/>
          <p:nvPr/>
        </p:nvSpPr>
        <p:spPr>
          <a:xfrm>
            <a:off x="447300" y="5036880"/>
            <a:ext cx="772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763" name="Google Shape;763;p80"/>
          <p:cNvSpPr/>
          <p:nvPr/>
        </p:nvSpPr>
        <p:spPr>
          <a:xfrm>
            <a:off x="447300" y="3227985"/>
            <a:ext cx="6593296"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Explicit Key Information</a:t>
            </a:r>
            <a:endParaRPr sz="2000" b="1">
              <a:solidFill>
                <a:srgbClr val="000000"/>
              </a:solidFill>
              <a:latin typeface="Times New Roman"/>
              <a:ea typeface="Times New Roman"/>
              <a:cs typeface="Times New Roman"/>
              <a:sym typeface="Times New Roman"/>
            </a:endParaRPr>
          </a:p>
        </p:txBody>
      </p:sp>
      <p:sp>
        <p:nvSpPr>
          <p:cNvPr id="764" name="Google Shape;764;p80"/>
          <p:cNvSpPr/>
          <p:nvPr/>
        </p:nvSpPr>
        <p:spPr>
          <a:xfrm>
            <a:off x="450495" y="1405684"/>
            <a:ext cx="6591200" cy="1535200"/>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765" name="Google Shape;765;p80"/>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766" name="Google Shape;766;p80"/>
          <p:cNvSpPr txBox="1"/>
          <p:nvPr/>
        </p:nvSpPr>
        <p:spPr>
          <a:xfrm>
            <a:off x="503435" y="4221783"/>
            <a:ext cx="22524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767" name="Google Shape;767;p80"/>
          <p:cNvSpPr/>
          <p:nvPr/>
        </p:nvSpPr>
        <p:spPr>
          <a:xfrm>
            <a:off x="2935519" y="3332605"/>
            <a:ext cx="4051600" cy="121360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68" name="Google Shape;768;p80"/>
          <p:cNvSpPr/>
          <p:nvPr/>
        </p:nvSpPr>
        <p:spPr>
          <a:xfrm>
            <a:off x="3026956" y="3402768"/>
            <a:ext cx="1610747"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769" name="Google Shape;769;p80"/>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770" name="Google Shape;770;p80"/>
          <p:cNvSpPr/>
          <p:nvPr/>
        </p:nvSpPr>
        <p:spPr>
          <a:xfrm>
            <a:off x="4790881" y="3754161"/>
            <a:ext cx="389200" cy="389200"/>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71" name="Google Shape;771;p80"/>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72" name="Google Shape;772;p80"/>
          <p:cNvCxnSpPr>
            <a:stCxn id="767" idx="3"/>
            <a:endCxn id="773" idx="1"/>
          </p:cNvCxnSpPr>
          <p:nvPr/>
        </p:nvCxnSpPr>
        <p:spPr>
          <a:xfrm rot="10800000" flipH="1">
            <a:off x="6987119" y="3028605"/>
            <a:ext cx="453200" cy="910800"/>
          </a:xfrm>
          <a:prstGeom prst="bentConnector3">
            <a:avLst>
              <a:gd name="adj1" fmla="val 49993"/>
            </a:avLst>
          </a:prstGeom>
          <a:noFill/>
          <a:ln w="38100" cap="flat" cmpd="sng">
            <a:solidFill>
              <a:srgbClr val="171616"/>
            </a:solidFill>
            <a:prstDash val="solid"/>
            <a:miter lim="800000"/>
            <a:headEnd type="none" w="sm" len="sm"/>
            <a:tailEnd type="triangle" w="med" len="med"/>
          </a:ln>
        </p:spPr>
      </p:cxnSp>
      <p:cxnSp>
        <p:nvCxnSpPr>
          <p:cNvPr id="774" name="Google Shape;774;p80"/>
          <p:cNvCxnSpPr>
            <a:endCxn id="767" idx="0"/>
          </p:cNvCxnSpPr>
          <p:nvPr/>
        </p:nvCxnSpPr>
        <p:spPr>
          <a:xfrm>
            <a:off x="4961319" y="2941005"/>
            <a:ext cx="0" cy="391600"/>
          </a:xfrm>
          <a:prstGeom prst="straightConnector1">
            <a:avLst/>
          </a:prstGeom>
          <a:noFill/>
          <a:ln w="38100" cap="flat" cmpd="sng">
            <a:solidFill>
              <a:schemeClr val="dk1"/>
            </a:solidFill>
            <a:prstDash val="solid"/>
            <a:miter lim="800000"/>
            <a:headEnd type="none" w="sm" len="sm"/>
            <a:tailEnd type="triangle" w="med" len="med"/>
          </a:ln>
        </p:spPr>
      </p:cxnSp>
      <p:sp>
        <p:nvSpPr>
          <p:cNvPr id="775" name="Google Shape;775;p80"/>
          <p:cNvSpPr txBox="1"/>
          <p:nvPr/>
        </p:nvSpPr>
        <p:spPr>
          <a:xfrm>
            <a:off x="503433" y="2508030"/>
            <a:ext cx="20296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776" name="Google Shape;776;p80"/>
          <p:cNvSpPr/>
          <p:nvPr/>
        </p:nvSpPr>
        <p:spPr>
          <a:xfrm>
            <a:off x="2937829" y="5211413"/>
            <a:ext cx="250360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777" name="Google Shape;777;p80"/>
          <p:cNvCxnSpPr>
            <a:stCxn id="767" idx="2"/>
            <a:endCxn id="776" idx="0"/>
          </p:cNvCxnSpPr>
          <p:nvPr/>
        </p:nvCxnSpPr>
        <p:spPr>
          <a:xfrm rot="5400000">
            <a:off x="4242919" y="4493005"/>
            <a:ext cx="665200" cy="771600"/>
          </a:xfrm>
          <a:prstGeom prst="bentConnector3">
            <a:avLst>
              <a:gd name="adj1" fmla="val 50007"/>
            </a:avLst>
          </a:prstGeom>
          <a:noFill/>
          <a:ln w="38100" cap="flat" cmpd="sng">
            <a:solidFill>
              <a:schemeClr val="dk1"/>
            </a:solidFill>
            <a:prstDash val="solid"/>
            <a:miter lim="800000"/>
            <a:headEnd type="none" w="sm" len="sm"/>
            <a:tailEnd type="triangle" w="med" len="med"/>
          </a:ln>
        </p:spPr>
      </p:cxnSp>
      <p:cxnSp>
        <p:nvCxnSpPr>
          <p:cNvPr id="778" name="Google Shape;778;p80"/>
          <p:cNvCxnSpPr>
            <a:stCxn id="767" idx="2"/>
            <a:endCxn id="779" idx="0"/>
          </p:cNvCxnSpPr>
          <p:nvPr/>
        </p:nvCxnSpPr>
        <p:spPr>
          <a:xfrm rot="-5400000" flipH="1">
            <a:off x="5536719" y="3970805"/>
            <a:ext cx="665200" cy="1816000"/>
          </a:xfrm>
          <a:prstGeom prst="bentConnector3">
            <a:avLst>
              <a:gd name="adj1" fmla="val 50007"/>
            </a:avLst>
          </a:prstGeom>
          <a:noFill/>
          <a:ln w="38100" cap="flat" cmpd="sng">
            <a:solidFill>
              <a:schemeClr val="dk1"/>
            </a:solidFill>
            <a:prstDash val="solid"/>
            <a:miter lim="800000"/>
            <a:headEnd type="none" w="sm" len="sm"/>
            <a:tailEnd type="triangle" w="med" len="med"/>
          </a:ln>
        </p:spPr>
      </p:cxnSp>
      <p:sp>
        <p:nvSpPr>
          <p:cNvPr id="780" name="Google Shape;780;p80"/>
          <p:cNvSpPr txBox="1"/>
          <p:nvPr/>
        </p:nvSpPr>
        <p:spPr>
          <a:xfrm>
            <a:off x="503435" y="6146671"/>
            <a:ext cx="2102000"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773" name="Google Shape;773;p80"/>
          <p:cNvSpPr/>
          <p:nvPr/>
        </p:nvSpPr>
        <p:spPr>
          <a:xfrm>
            <a:off x="7440219" y="1390243"/>
            <a:ext cx="2770400" cy="3276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781" name="Google Shape;781;p80"/>
          <p:cNvCxnSpPr>
            <a:stCxn id="762" idx="1"/>
            <a:endCxn id="764" idx="1"/>
          </p:cNvCxnSpPr>
          <p:nvPr/>
        </p:nvCxnSpPr>
        <p:spPr>
          <a:xfrm rot="10800000" flipH="1">
            <a:off x="447300" y="2173280"/>
            <a:ext cx="3200" cy="3631200"/>
          </a:xfrm>
          <a:prstGeom prst="bentConnector3">
            <a:avLst>
              <a:gd name="adj1" fmla="val -6927303"/>
            </a:avLst>
          </a:prstGeom>
          <a:noFill/>
          <a:ln w="38100" cap="flat" cmpd="sng">
            <a:solidFill>
              <a:schemeClr val="dk1"/>
            </a:solidFill>
            <a:prstDash val="solid"/>
            <a:miter lim="800000"/>
            <a:headEnd type="none" w="sm" len="sm"/>
            <a:tailEnd type="triangle" w="med" len="med"/>
          </a:ln>
        </p:spPr>
      </p:cxnSp>
      <p:sp>
        <p:nvSpPr>
          <p:cNvPr id="782" name="Google Shape;782;p80"/>
          <p:cNvSpPr/>
          <p:nvPr/>
        </p:nvSpPr>
        <p:spPr>
          <a:xfrm>
            <a:off x="2935519" y="1469215"/>
            <a:ext cx="32644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783" name="Google Shape;783;p80"/>
          <p:cNvSpPr/>
          <p:nvPr/>
        </p:nvSpPr>
        <p:spPr>
          <a:xfrm>
            <a:off x="2937829" y="2213841"/>
            <a:ext cx="3256800" cy="686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784" name="Google Shape;784;p80"/>
          <p:cNvPicPr preferRelativeResize="0"/>
          <p:nvPr/>
        </p:nvPicPr>
        <p:blipFill rotWithShape="1">
          <a:blip r:embed="rId3">
            <a:alphaModFix/>
          </a:blip>
          <a:srcRect/>
          <a:stretch/>
        </p:blipFill>
        <p:spPr>
          <a:xfrm>
            <a:off x="6253857" y="1476475"/>
            <a:ext cx="668152" cy="668152"/>
          </a:xfrm>
          <a:prstGeom prst="rect">
            <a:avLst/>
          </a:prstGeom>
          <a:noFill/>
          <a:ln w="12700" cap="flat" cmpd="sng">
            <a:solidFill>
              <a:schemeClr val="dk1"/>
            </a:solidFill>
            <a:prstDash val="solid"/>
            <a:round/>
            <a:headEnd type="none" w="sm" len="sm"/>
            <a:tailEnd type="none" w="sm" len="sm"/>
          </a:ln>
        </p:spPr>
      </p:pic>
      <p:pic>
        <p:nvPicPr>
          <p:cNvPr id="785" name="Google Shape;785;p80"/>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786" name="Google Shape;786;p80"/>
          <p:cNvSpPr/>
          <p:nvPr/>
        </p:nvSpPr>
        <p:spPr>
          <a:xfrm>
            <a:off x="3004805" y="5620599"/>
            <a:ext cx="2388000" cy="788800"/>
          </a:xfrm>
          <a:prstGeom prst="rect">
            <a:avLst/>
          </a:prstGeom>
          <a:blipFill rotWithShape="1">
            <a:blip r:embed="rId5">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787" name="Google Shape;787;p80"/>
          <p:cNvSpPr txBox="1"/>
          <p:nvPr/>
        </p:nvSpPr>
        <p:spPr>
          <a:xfrm>
            <a:off x="2935519" y="5221967"/>
            <a:ext cx="2505600"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Text Pipeline</a:t>
            </a:r>
            <a:endParaRPr sz="1867">
              <a:solidFill>
                <a:schemeClr val="lt1"/>
              </a:solidFill>
              <a:latin typeface="Times New Roman"/>
              <a:ea typeface="Times New Roman"/>
              <a:cs typeface="Times New Roman"/>
              <a:sym typeface="Times New Roman"/>
            </a:endParaRPr>
          </a:p>
        </p:txBody>
      </p:sp>
      <p:sp>
        <p:nvSpPr>
          <p:cNvPr id="779" name="Google Shape;779;p80"/>
          <p:cNvSpPr/>
          <p:nvPr/>
        </p:nvSpPr>
        <p:spPr>
          <a:xfrm>
            <a:off x="5544213" y="5211413"/>
            <a:ext cx="2466000" cy="1238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88" name="Google Shape;788;p80"/>
          <p:cNvSpPr/>
          <p:nvPr/>
        </p:nvSpPr>
        <p:spPr>
          <a:xfrm>
            <a:off x="5616303" y="5620599"/>
            <a:ext cx="2352400" cy="369200"/>
          </a:xfrm>
          <a:prstGeom prst="rect">
            <a:avLst/>
          </a:prstGeom>
          <a:blipFill rotWithShape="1">
            <a:blip r:embed="rId6">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789" name="Google Shape;789;p80"/>
          <p:cNvSpPr txBox="1"/>
          <p:nvPr/>
        </p:nvSpPr>
        <p:spPr>
          <a:xfrm>
            <a:off x="5548199" y="5234043"/>
            <a:ext cx="2463200"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Visual Pipeline</a:t>
            </a:r>
            <a:endParaRPr sz="1867">
              <a:solidFill>
                <a:schemeClr val="lt1"/>
              </a:solidFill>
              <a:latin typeface="Times New Roman"/>
              <a:ea typeface="Times New Roman"/>
              <a:cs typeface="Times New Roman"/>
              <a:sym typeface="Times New Roman"/>
            </a:endParaRPr>
          </a:p>
        </p:txBody>
      </p:sp>
      <p:sp>
        <p:nvSpPr>
          <p:cNvPr id="790" name="Google Shape;790;p80"/>
          <p:cNvSpPr/>
          <p:nvPr/>
        </p:nvSpPr>
        <p:spPr>
          <a:xfrm>
            <a:off x="5616303" y="6040072"/>
            <a:ext cx="2352400" cy="369200"/>
          </a:xfrm>
          <a:prstGeom prst="rect">
            <a:avLst/>
          </a:prstGeom>
          <a:blipFill rotWithShape="1">
            <a:blip r:embed="rId7">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791" name="Google Shape;791;p80"/>
          <p:cNvSpPr/>
          <p:nvPr/>
        </p:nvSpPr>
        <p:spPr>
          <a:xfrm>
            <a:off x="7506411" y="3206440"/>
            <a:ext cx="2337200" cy="1393600"/>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792" name="Google Shape;792;p80"/>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a:solidFill>
                  <a:schemeClr val="dk1"/>
                </a:solidFill>
                <a:latin typeface="IBM Plex Mono"/>
                <a:ea typeface="IBM Plex Mono"/>
                <a:cs typeface="IBM Plex Mono"/>
                <a:sym typeface="IBM Plex Mono"/>
              </a:rPr>
              <a:t>Generate next sentence </a:t>
            </a:r>
            <a:endParaRPr sz="1333"/>
          </a:p>
          <a:p>
            <a:pPr>
              <a:lnSpc>
                <a:spcPct val="120000"/>
              </a:lnSpc>
            </a:pPr>
            <a:r>
              <a:rPr lang="en-US" altLang="zh-CN" sz="933">
                <a:solidFill>
                  <a:schemeClr val="dk1"/>
                </a:solidFill>
                <a:latin typeface="IBM Plex Mono"/>
                <a:ea typeface="IBM Plex Mono"/>
                <a:cs typeface="IBM Plex Mono"/>
                <a:sym typeface="IBM Plex Mono"/>
              </a:rPr>
              <a:t>based on following</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&lt;extra_id_0&gt;KEYWORDS: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&lt;extra_id_0&gt;CONTEXT: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&lt;extra_id_0&gt;EMOTION: […]</a:t>
            </a:r>
            <a:endParaRPr sz="933">
              <a:solidFill>
                <a:schemeClr val="dk1"/>
              </a:solidFill>
              <a:latin typeface="IBM Plex Mono"/>
              <a:ea typeface="IBM Plex Mono"/>
              <a:cs typeface="IBM Plex Mono"/>
              <a:sym typeface="IBM Plex Mono"/>
            </a:endParaRPr>
          </a:p>
        </p:txBody>
      </p:sp>
      <p:sp>
        <p:nvSpPr>
          <p:cNvPr id="793" name="Google Shape;793;p80"/>
          <p:cNvSpPr txBox="1"/>
          <p:nvPr/>
        </p:nvSpPr>
        <p:spPr>
          <a:xfrm>
            <a:off x="7500530" y="3206441"/>
            <a:ext cx="194786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794" name="Google Shape;794;p80"/>
          <p:cNvCxnSpPr/>
          <p:nvPr/>
        </p:nvCxnSpPr>
        <p:spPr>
          <a:xfrm>
            <a:off x="7507103" y="3483439"/>
            <a:ext cx="2336400" cy="0"/>
          </a:xfrm>
          <a:prstGeom prst="straightConnector1">
            <a:avLst/>
          </a:prstGeom>
          <a:noFill/>
          <a:ln w="19050" cap="flat" cmpd="sng">
            <a:solidFill>
              <a:schemeClr val="dk1"/>
            </a:solidFill>
            <a:prstDash val="solid"/>
            <a:miter lim="800000"/>
            <a:headEnd type="none" w="sm" len="sm"/>
            <a:tailEnd type="none" w="sm" len="sm"/>
          </a:ln>
        </p:spPr>
      </p:cxnSp>
      <p:sp>
        <p:nvSpPr>
          <p:cNvPr id="795" name="Google Shape;795;p80"/>
          <p:cNvSpPr/>
          <p:nvPr/>
        </p:nvSpPr>
        <p:spPr>
          <a:xfrm>
            <a:off x="7500531" y="1447857"/>
            <a:ext cx="2342800" cy="102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796" name="Google Shape;796;p80"/>
          <p:cNvSpPr/>
          <p:nvPr/>
        </p:nvSpPr>
        <p:spPr>
          <a:xfrm>
            <a:off x="7536219" y="1741992"/>
            <a:ext cx="2262400" cy="316400"/>
          </a:xfrm>
          <a:prstGeom prst="rect">
            <a:avLst/>
          </a:prstGeom>
          <a:blipFill rotWithShape="1">
            <a:blip r:embed="rId8">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797" name="Google Shape;797;p80"/>
          <p:cNvSpPr txBox="1"/>
          <p:nvPr/>
        </p:nvSpPr>
        <p:spPr>
          <a:xfrm>
            <a:off x="7775215" y="1447857"/>
            <a:ext cx="17540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798" name="Google Shape;798;p80"/>
          <p:cNvSpPr/>
          <p:nvPr/>
        </p:nvSpPr>
        <p:spPr>
          <a:xfrm>
            <a:off x="7536351" y="2108185"/>
            <a:ext cx="2262000" cy="316400"/>
          </a:xfrm>
          <a:prstGeom prst="rect">
            <a:avLst/>
          </a:prstGeom>
          <a:blipFill rotWithShape="1">
            <a:blip r:embed="rId9">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799" name="Google Shape;799;p80"/>
          <p:cNvSpPr/>
          <p:nvPr/>
        </p:nvSpPr>
        <p:spPr>
          <a:xfrm>
            <a:off x="7502087" y="2511179"/>
            <a:ext cx="2342800" cy="6544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00" name="Google Shape;800;p80"/>
          <p:cNvSpPr/>
          <p:nvPr/>
        </p:nvSpPr>
        <p:spPr>
          <a:xfrm>
            <a:off x="7537775" y="2805315"/>
            <a:ext cx="2262400" cy="316400"/>
          </a:xfrm>
          <a:prstGeom prst="rect">
            <a:avLst/>
          </a:prstGeom>
          <a:blipFill rotWithShape="1">
            <a:blip r:embed="rId10">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801" name="Google Shape;801;p80"/>
          <p:cNvSpPr txBox="1"/>
          <p:nvPr/>
        </p:nvSpPr>
        <p:spPr>
          <a:xfrm>
            <a:off x="7502087" y="2511179"/>
            <a:ext cx="234280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802" name="Google Shape;802;p80"/>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03" name="Google Shape;803;p80"/>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804" name="Google Shape;804;p80"/>
          <p:cNvCxnSpPr>
            <a:stCxn id="799" idx="3"/>
            <a:endCxn id="802" idx="3"/>
          </p:cNvCxnSpPr>
          <p:nvPr/>
        </p:nvCxnSpPr>
        <p:spPr>
          <a:xfrm flipH="1">
            <a:off x="9365687" y="2838379"/>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805" name="Google Shape;805;p80"/>
          <p:cNvCxnSpPr>
            <a:stCxn id="795" idx="3"/>
            <a:endCxn id="803" idx="3"/>
          </p:cNvCxnSpPr>
          <p:nvPr/>
        </p:nvCxnSpPr>
        <p:spPr>
          <a:xfrm flipH="1">
            <a:off x="929453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806" name="Google Shape;806;p80"/>
          <p:cNvSpPr/>
          <p:nvPr/>
        </p:nvSpPr>
        <p:spPr>
          <a:xfrm>
            <a:off x="10576295" y="1396559"/>
            <a:ext cx="658000" cy="51036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b="1">
              <a:solidFill>
                <a:schemeClr val="lt1"/>
              </a:solidFill>
              <a:latin typeface="Times New Roman"/>
              <a:ea typeface="Times New Roman"/>
              <a:cs typeface="Times New Roman"/>
              <a:sym typeface="Times New Roman"/>
            </a:endParaRPr>
          </a:p>
        </p:txBody>
      </p:sp>
      <p:sp>
        <p:nvSpPr>
          <p:cNvPr id="807" name="Google Shape;807;p80"/>
          <p:cNvSpPr txBox="1"/>
          <p:nvPr/>
        </p:nvSpPr>
        <p:spPr>
          <a:xfrm rot="5400000">
            <a:off x="8733532" y="3597234"/>
            <a:ext cx="4362400" cy="523180"/>
          </a:xfrm>
          <a:prstGeom prst="rect">
            <a:avLst/>
          </a:prstGeom>
          <a:noFill/>
          <a:ln>
            <a:noFill/>
          </a:ln>
        </p:spPr>
        <p:txBody>
          <a:bodyPr spcFirstLastPara="1" wrap="square" lIns="91433" tIns="45700" rIns="91433" bIns="45700" anchor="t" anchorCtr="0">
            <a:spAutoFit/>
          </a:bodyPr>
          <a:lstStyle/>
          <a:p>
            <a:pPr algn="ctr"/>
            <a:r>
              <a:rPr lang="en-US" altLang="zh-CN" sz="2800" b="1">
                <a:solidFill>
                  <a:schemeClr val="lt1"/>
                </a:solidFill>
                <a:latin typeface="Times New Roman"/>
                <a:ea typeface="Times New Roman"/>
                <a:cs typeface="Times New Roman"/>
                <a:sym typeface="Times New Roman"/>
              </a:rPr>
              <a:t>User Involvement</a:t>
            </a:r>
            <a:endParaRPr sz="2800" b="1">
              <a:solidFill>
                <a:schemeClr val="lt1"/>
              </a:solidFill>
              <a:latin typeface="Times New Roman"/>
              <a:ea typeface="Times New Roman"/>
              <a:cs typeface="Times New Roman"/>
              <a:sym typeface="Times New Roman"/>
            </a:endParaRPr>
          </a:p>
        </p:txBody>
      </p:sp>
      <p:cxnSp>
        <p:nvCxnSpPr>
          <p:cNvPr id="808" name="Google Shape;808;p80"/>
          <p:cNvCxnSpPr>
            <a:stCxn id="806" idx="1"/>
            <a:endCxn id="773" idx="3"/>
          </p:cNvCxnSpPr>
          <p:nvPr/>
        </p:nvCxnSpPr>
        <p:spPr>
          <a:xfrm rot="10800000">
            <a:off x="10210695" y="3028359"/>
            <a:ext cx="365600" cy="920000"/>
          </a:xfrm>
          <a:prstGeom prst="bentConnector3">
            <a:avLst>
              <a:gd name="adj1" fmla="val 50000"/>
            </a:avLst>
          </a:prstGeom>
          <a:noFill/>
          <a:ln w="19050" cap="flat" cmpd="sng">
            <a:solidFill>
              <a:schemeClr val="dk1"/>
            </a:solidFill>
            <a:prstDash val="dash"/>
            <a:miter lim="800000"/>
            <a:headEnd type="none" w="sm" len="sm"/>
            <a:tailEnd type="triangle" w="med" len="med"/>
          </a:ln>
        </p:spPr>
      </p:cxnSp>
      <p:sp>
        <p:nvSpPr>
          <p:cNvPr id="809" name="Google Shape;809;p80"/>
          <p:cNvSpPr/>
          <p:nvPr/>
        </p:nvSpPr>
        <p:spPr>
          <a:xfrm>
            <a:off x="5633823" y="10549597"/>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0" name="Google Shape;810;p80"/>
          <p:cNvSpPr/>
          <p:nvPr/>
        </p:nvSpPr>
        <p:spPr>
          <a:xfrm>
            <a:off x="5229309" y="-541723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1" name="Google Shape;811;p80"/>
          <p:cNvSpPr/>
          <p:nvPr/>
        </p:nvSpPr>
        <p:spPr>
          <a:xfrm>
            <a:off x="-10714076" y="3420043"/>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2" name="Google Shape;812;p80"/>
          <p:cNvSpPr/>
          <p:nvPr/>
        </p:nvSpPr>
        <p:spPr>
          <a:xfrm>
            <a:off x="19652895" y="3112016"/>
            <a:ext cx="840000" cy="750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813" name="Google Shape;813;p80"/>
          <p:cNvSpPr/>
          <p:nvPr/>
        </p:nvSpPr>
        <p:spPr>
          <a:xfrm>
            <a:off x="7741575" y="6078863"/>
            <a:ext cx="268400" cy="3692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814" name="Google Shape;814;p80"/>
          <p:cNvSpPr/>
          <p:nvPr/>
        </p:nvSpPr>
        <p:spPr>
          <a:xfrm>
            <a:off x="8271559" y="5211413"/>
            <a:ext cx="1972000" cy="1236800"/>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815" name="Google Shape;815;p80"/>
          <p:cNvSpPr txBox="1"/>
          <p:nvPr/>
        </p:nvSpPr>
        <p:spPr>
          <a:xfrm>
            <a:off x="8271559" y="5234043"/>
            <a:ext cx="1972000"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Object Detection</a:t>
            </a:r>
            <a:endParaRPr sz="1867">
              <a:solidFill>
                <a:schemeClr val="lt1"/>
              </a:solidFill>
              <a:latin typeface="Times New Roman"/>
              <a:ea typeface="Times New Roman"/>
              <a:cs typeface="Times New Roman"/>
              <a:sym typeface="Times New Roman"/>
            </a:endParaRPr>
          </a:p>
        </p:txBody>
      </p:sp>
      <p:sp>
        <p:nvSpPr>
          <p:cNvPr id="816" name="Google Shape;816;p80"/>
          <p:cNvSpPr/>
          <p:nvPr/>
        </p:nvSpPr>
        <p:spPr>
          <a:xfrm>
            <a:off x="8328665" y="5620599"/>
            <a:ext cx="1868000" cy="369200"/>
          </a:xfrm>
          <a:prstGeom prst="rect">
            <a:avLst/>
          </a:prstGeom>
          <a:blipFill rotWithShape="1">
            <a:blip r:embed="rId11">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817" name="Google Shape;817;p80"/>
          <p:cNvSpPr/>
          <p:nvPr/>
        </p:nvSpPr>
        <p:spPr>
          <a:xfrm>
            <a:off x="8328665" y="6040072"/>
            <a:ext cx="1868000" cy="369200"/>
          </a:xfrm>
          <a:prstGeom prst="rect">
            <a:avLst/>
          </a:prstGeom>
          <a:blipFill rotWithShape="1">
            <a:blip r:embed="rId12">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cxnSp>
        <p:nvCxnSpPr>
          <p:cNvPr id="818" name="Google Shape;818;p80"/>
          <p:cNvCxnSpPr>
            <a:stCxn id="814" idx="0"/>
            <a:endCxn id="802" idx="3"/>
          </p:cNvCxnSpPr>
          <p:nvPr/>
        </p:nvCxnSpPr>
        <p:spPr>
          <a:xfrm rot="-5400000">
            <a:off x="8693959" y="4539413"/>
            <a:ext cx="1235600" cy="108400"/>
          </a:xfrm>
          <a:prstGeom prst="bentConnector4">
            <a:avLst>
              <a:gd name="adj1" fmla="val 24437"/>
              <a:gd name="adj2" fmla="val 658281"/>
            </a:avLst>
          </a:prstGeom>
          <a:noFill/>
          <a:ln w="19050" cap="flat" cmpd="sng">
            <a:solidFill>
              <a:schemeClr val="dk1"/>
            </a:solidFill>
            <a:prstDash val="solid"/>
            <a:miter lim="800000"/>
            <a:headEnd type="none" w="sm" len="sm"/>
            <a:tailEnd type="triangle" w="med" len="med"/>
          </a:ln>
        </p:spPr>
      </p:cxnSp>
      <p:cxnSp>
        <p:nvCxnSpPr>
          <p:cNvPr id="819" name="Google Shape;819;p80"/>
          <p:cNvCxnSpPr>
            <a:stCxn id="806" idx="1"/>
            <a:endCxn id="779" idx="2"/>
          </p:cNvCxnSpPr>
          <p:nvPr/>
        </p:nvCxnSpPr>
        <p:spPr>
          <a:xfrm flipH="1">
            <a:off x="6777095" y="3948359"/>
            <a:ext cx="3799200" cy="2502000"/>
          </a:xfrm>
          <a:prstGeom prst="bentConnector4">
            <a:avLst>
              <a:gd name="adj1" fmla="val 4356"/>
              <a:gd name="adj2" fmla="val 111144"/>
            </a:avLst>
          </a:prstGeom>
          <a:noFill/>
          <a:ln w="38100" cap="flat" cmpd="sng">
            <a:solidFill>
              <a:schemeClr val="dk1"/>
            </a:solidFill>
            <a:prstDash val="dash"/>
            <a:miter lim="800000"/>
            <a:headEnd type="none" w="sm" len="sm"/>
            <a:tailEnd type="triangle" w="med" len="med"/>
          </a:ln>
        </p:spPr>
      </p:cxnSp>
      <p:cxnSp>
        <p:nvCxnSpPr>
          <p:cNvPr id="820" name="Google Shape;820;p80"/>
          <p:cNvCxnSpPr>
            <a:stCxn id="806" idx="1"/>
            <a:endCxn id="814" idx="2"/>
          </p:cNvCxnSpPr>
          <p:nvPr/>
        </p:nvCxnSpPr>
        <p:spPr>
          <a:xfrm flipH="1">
            <a:off x="9257495" y="3948359"/>
            <a:ext cx="1318800" cy="2500000"/>
          </a:xfrm>
          <a:prstGeom prst="bentConnector4">
            <a:avLst>
              <a:gd name="adj1" fmla="val 12610"/>
              <a:gd name="adj2" fmla="val 111237"/>
            </a:avLst>
          </a:prstGeom>
          <a:noFill/>
          <a:ln w="38100" cap="flat" cmpd="sng">
            <a:solidFill>
              <a:schemeClr val="dk1"/>
            </a:solidFill>
            <a:prstDash val="dash"/>
            <a:miter lim="800000"/>
            <a:headEnd type="none" w="sm" len="sm"/>
            <a:tailEnd type="triangle" w="med" len="med"/>
          </a:ln>
        </p:spPr>
      </p:cxnSp>
      <p:cxnSp>
        <p:nvCxnSpPr>
          <p:cNvPr id="821" name="Google Shape;821;p80"/>
          <p:cNvCxnSpPr>
            <a:stCxn id="779" idx="3"/>
            <a:endCxn id="814" idx="1"/>
          </p:cNvCxnSpPr>
          <p:nvPr/>
        </p:nvCxnSpPr>
        <p:spPr>
          <a:xfrm rot="10800000" flipH="1">
            <a:off x="8010213" y="5830013"/>
            <a:ext cx="261200" cy="800"/>
          </a:xfrm>
          <a:prstGeom prst="straightConnector1">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Implementation of an End-to-end Pipeline</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Text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67939" y="1534332"/>
            <a:ext cx="5237510"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Multi-task training on multiple datasets</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CommenGen</a:t>
            </a: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Constrained text generation task</a:t>
            </a:r>
          </a:p>
          <a:p>
            <a:pPr lvl="2"/>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Objective: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Vocabulary-based sentence construction</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Story Commonsense</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Bring keywords and prompt template to task</a:t>
            </a:r>
          </a:p>
          <a:p>
            <a:pPr lvl="2"/>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Objective: </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Generate next sentence based on input</a:t>
            </a:r>
            <a:endParaRPr lang="en-US" altLang="zh-CN" sz="1400" b="1">
              <a:latin typeface="Times New Roman" panose="02020603050405020304" pitchFamily="18" charset="0"/>
              <a:cs typeface="Times New Roman" panose="02020603050405020304" pitchFamily="18" charset="0"/>
              <a:sym typeface="Times New Roman" panose="02020603050405020304" pitchFamily="18" charset="0"/>
            </a:endParaRPr>
          </a:p>
          <a:p>
            <a:pPr lvl="2">
              <a:buClr>
                <a:srgbClr val="C00000"/>
              </a:buClr>
            </a:pPr>
            <a:endParaRPr lang="en-US" altLang="zh-CN" sz="1400" b="1">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Interactive short narrative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Based on user-provided story background</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Generate next sentence based on a triad of data</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Context</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Named entity</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Plutchik's wheel of emotions label</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endParaRP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endParaRPr>
          </a:p>
        </p:txBody>
      </p:sp>
      <p:sp>
        <p:nvSpPr>
          <p:cNvPr id="6" name="Rectangle 5">
            <a:extLst>
              <a:ext uri="{FF2B5EF4-FFF2-40B4-BE49-F238E27FC236}">
                <a16:creationId xmlns:a16="http://schemas.microsoft.com/office/drawing/2014/main" id="{5F702282-CB97-A4FE-01B4-A2AAE20E1C30}"/>
              </a:ext>
            </a:extLst>
          </p:cNvPr>
          <p:cNvSpPr/>
          <p:nvPr/>
        </p:nvSpPr>
        <p:spPr>
          <a:xfrm>
            <a:off x="5913120" y="1534332"/>
            <a:ext cx="5377395" cy="159632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0" name="Rectangle 9">
            <a:extLst>
              <a:ext uri="{FF2B5EF4-FFF2-40B4-BE49-F238E27FC236}">
                <a16:creationId xmlns:a16="http://schemas.microsoft.com/office/drawing/2014/main" id="{9B4D193A-72B0-32B6-A0B3-8A7F73B3E29C}"/>
              </a:ext>
            </a:extLst>
          </p:cNvPr>
          <p:cNvSpPr/>
          <p:nvPr/>
        </p:nvSpPr>
        <p:spPr>
          <a:xfrm>
            <a:off x="5913120" y="5323667"/>
            <a:ext cx="5377395" cy="1162373"/>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11" name="Rectangle 10">
            <a:extLst>
              <a:ext uri="{FF2B5EF4-FFF2-40B4-BE49-F238E27FC236}">
                <a16:creationId xmlns:a16="http://schemas.microsoft.com/office/drawing/2014/main" id="{5076F6EF-3B87-7C77-B97D-162C8A5859E7}"/>
              </a:ext>
            </a:extLst>
          </p:cNvPr>
          <p:cNvSpPr/>
          <p:nvPr/>
        </p:nvSpPr>
        <p:spPr>
          <a:xfrm>
            <a:off x="6038715" y="1686784"/>
            <a:ext cx="1811178"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2" name="Rectangle 11">
            <a:extLst>
              <a:ext uri="{FF2B5EF4-FFF2-40B4-BE49-F238E27FC236}">
                <a16:creationId xmlns:a16="http://schemas.microsoft.com/office/drawing/2014/main" id="{3DF31A2C-D030-BED1-DBC6-33655442348C}"/>
              </a:ext>
            </a:extLst>
          </p:cNvPr>
          <p:cNvSpPr/>
          <p:nvPr/>
        </p:nvSpPr>
        <p:spPr>
          <a:xfrm>
            <a:off x="5913120" y="3430125"/>
            <a:ext cx="5377395" cy="59443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Prompt Template</a:t>
            </a:r>
            <a:endParaRPr lang="zh-CN" altLang="en-US">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27A5799D-718C-A516-BE39-1B54ECEE6B51}"/>
                  </a:ext>
                </a:extLst>
              </p:cNvPr>
              <p:cNvSpPr/>
              <p:nvPr/>
            </p:nvSpPr>
            <p:spPr>
              <a:xfrm>
                <a:off x="5913120" y="4324028"/>
                <a:ext cx="5377395" cy="59443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sym typeface="Times New Roman" panose="02020603050405020304" pitchFamily="18" charset="0"/>
                        </a:rPr>
                        <m:t>𝑇</m:t>
                      </m:r>
                      <m:sSub>
                        <m:sSubPr>
                          <m:ctrlPr>
                            <a:rPr lang="en-US" altLang="zh-CN" sz="1800" i="1" smtClean="0">
                              <a:solidFill>
                                <a:schemeClr val="tx1"/>
                              </a:solidFill>
                              <a:latin typeface="Cambria Math" panose="02040503050406030204" pitchFamily="18" charset="0"/>
                              <a:sym typeface="Times New Roman" panose="02020603050405020304" pitchFamily="18" charset="0"/>
                            </a:rPr>
                          </m:ctrlPr>
                        </m:sSubPr>
                        <m:e>
                          <m:r>
                            <a:rPr lang="en-US" altLang="zh-CN" sz="1800" b="0" i="1" smtClean="0">
                              <a:solidFill>
                                <a:schemeClr val="tx1"/>
                              </a:solidFill>
                              <a:latin typeface="Cambria Math" panose="02040503050406030204" pitchFamily="18" charset="0"/>
                              <a:sym typeface="Times New Roman" panose="02020603050405020304" pitchFamily="18" charset="0"/>
                            </a:rPr>
                            <m:t>5</m:t>
                          </m:r>
                        </m:e>
                        <m:sub>
                          <m:r>
                            <a:rPr lang="en-US" altLang="zh-CN" sz="1800" b="0" i="1" smtClean="0">
                              <a:solidFill>
                                <a:schemeClr val="tx1"/>
                              </a:solidFill>
                              <a:latin typeface="Cambria Math" panose="02040503050406030204" pitchFamily="18" charset="0"/>
                              <a:sym typeface="Times New Roman" panose="02020603050405020304" pitchFamily="18" charset="0"/>
                            </a:rPr>
                            <m:t>𝑏𝑎𝑠𝑒</m:t>
                          </m:r>
                        </m:sub>
                      </m:sSub>
                      <m:r>
                        <a:rPr lang="en-US" altLang="zh-CN" sz="1800" b="0" i="1" smtClean="0">
                          <a:solidFill>
                            <a:schemeClr val="tx1"/>
                          </a:solidFill>
                          <a:latin typeface="Cambria Math" panose="02040503050406030204" pitchFamily="18" charset="0"/>
                          <a:sym typeface="Times New Roman" panose="02020603050405020304" pitchFamily="18" charset="0"/>
                        </a:rPr>
                        <m:t> </m:t>
                      </m:r>
                      <m:r>
                        <a:rPr lang="en-US" altLang="zh-CN" sz="1800" b="0" i="1">
                          <a:solidFill>
                            <a:schemeClr val="tx1"/>
                          </a:solidFill>
                          <a:latin typeface="Cambria Math" panose="02040503050406030204" pitchFamily="18" charset="0"/>
                          <a:sym typeface="Times New Roman" panose="02020603050405020304" pitchFamily="18" charset="0"/>
                        </a:rPr>
                        <m:t>𝐹𝑖𝑛𝑒𝑡𝑢𝑛𝑒𝑑</m:t>
                      </m:r>
                    </m:oMath>
                  </m:oMathPara>
                </a14:m>
                <a:endParaRPr lang="en-US" altLang="zh-CN" sz="1800"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p>
                <a:pPr algn="ctr"/>
                <a14:m>
                  <m:oMath xmlns:m="http://schemas.openxmlformats.org/officeDocument/2006/math">
                    <m:r>
                      <a:rPr lang="en-US" altLang="zh-CN" sz="1800" b="0" i="1" smtClean="0">
                        <a:solidFill>
                          <a:schemeClr val="tx1"/>
                        </a:solidFill>
                        <a:latin typeface="Cambria Math" panose="02040503050406030204" pitchFamily="18" charset="0"/>
                        <a:sym typeface="Times New Roman" panose="02020603050405020304" pitchFamily="18" charset="0"/>
                      </a:rPr>
                      <m:t>𝐶𝑜𝑚𝑚𝑒𝑛𝐺𝑒𝑛</m:t>
                    </m:r>
                    <m:r>
                      <a:rPr lang="en-US" altLang="zh-CN" sz="1800" b="0" i="1" smtClean="0">
                        <a:solidFill>
                          <a:schemeClr val="tx1"/>
                        </a:solidFill>
                        <a:latin typeface="Cambria Math" panose="02040503050406030204" pitchFamily="18" charset="0"/>
                        <a:sym typeface="Times New Roman" panose="02020603050405020304" pitchFamily="18" charset="0"/>
                      </a:rPr>
                      <m:t>+</m:t>
                    </m:r>
                    <m:r>
                      <a:rPr lang="en-US" altLang="zh-CN" sz="1800" b="0" i="1" smtClean="0">
                        <a:solidFill>
                          <a:schemeClr val="tx1"/>
                        </a:solidFill>
                        <a:latin typeface="Cambria Math" panose="02040503050406030204" pitchFamily="18" charset="0"/>
                        <a:sym typeface="Times New Roman" panose="02020603050405020304" pitchFamily="18" charset="0"/>
                      </a:rPr>
                      <m:t>𝑆𝑡𝑜𝑟𝑦</m:t>
                    </m:r>
                    <m:r>
                      <a:rPr lang="en-US" altLang="zh-CN" sz="1800" b="0" i="1" smtClean="0">
                        <a:solidFill>
                          <a:schemeClr val="tx1"/>
                        </a:solidFill>
                        <a:latin typeface="Cambria Math" panose="02040503050406030204" pitchFamily="18" charset="0"/>
                        <a:sym typeface="Times New Roman" panose="02020603050405020304" pitchFamily="18" charset="0"/>
                      </a:rPr>
                      <m:t> </m:t>
                    </m:r>
                    <m:r>
                      <a:rPr lang="en-US" altLang="zh-CN" sz="1800" b="0" i="1" smtClean="0">
                        <a:solidFill>
                          <a:schemeClr val="tx1"/>
                        </a:solidFill>
                        <a:latin typeface="Cambria Math" panose="02040503050406030204" pitchFamily="18" charset="0"/>
                        <a:sym typeface="Times New Roman" panose="02020603050405020304" pitchFamily="18" charset="0"/>
                      </a:rPr>
                      <m:t>𝐶𝑜𝑚𝑚𝑜𝑛𝑠𝑒𝑛𝑠𝑒</m:t>
                    </m:r>
                  </m:oMath>
                </a14:m>
                <a:r>
                  <a:rPr lang="zh-CN" altLang="en-US" sz="18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 </a:t>
                </a:r>
              </a:p>
            </p:txBody>
          </p:sp>
        </mc:Choice>
        <mc:Fallback>
          <p:sp>
            <p:nvSpPr>
              <p:cNvPr id="13" name="Rectangle 12">
                <a:extLst>
                  <a:ext uri="{FF2B5EF4-FFF2-40B4-BE49-F238E27FC236}">
                    <a16:creationId xmlns:a16="http://schemas.microsoft.com/office/drawing/2014/main" id="{27A5799D-718C-A516-BE39-1B54ECEE6B51}"/>
                  </a:ext>
                </a:extLst>
              </p:cNvPr>
              <p:cNvSpPr>
                <a:spLocks noRot="1" noChangeAspect="1" noMove="1" noResize="1" noEditPoints="1" noAdjustHandles="1" noChangeArrowheads="1" noChangeShapeType="1" noTextEdit="1"/>
              </p:cNvSpPr>
              <p:nvPr/>
            </p:nvSpPr>
            <p:spPr>
              <a:xfrm>
                <a:off x="5913120" y="4324028"/>
                <a:ext cx="5377395" cy="594436"/>
              </a:xfrm>
              <a:prstGeom prst="rect">
                <a:avLst/>
              </a:prstGeom>
              <a:blipFill>
                <a:blip r:embed="rId3"/>
                <a:stretch>
                  <a:fillRect b="-14851"/>
                </a:stretch>
              </a:blipFill>
              <a:ln w="19050">
                <a:solidFill>
                  <a:schemeClr val="tx1"/>
                </a:solidFill>
              </a:ln>
            </p:spPr>
            <p:txBody>
              <a:bodyPr/>
              <a:lstStyle/>
              <a:p>
                <a:r>
                  <a:rPr lang="zh-CN" altLang="en-US">
                    <a:noFill/>
                  </a:rPr>
                  <a:t> </a:t>
                </a:r>
              </a:p>
            </p:txBody>
          </p:sp>
        </mc:Fallback>
      </mc:AlternateContent>
      <p:sp>
        <p:nvSpPr>
          <p:cNvPr id="14" name="TextBox 13">
            <a:extLst>
              <a:ext uri="{FF2B5EF4-FFF2-40B4-BE49-F238E27FC236}">
                <a16:creationId xmlns:a16="http://schemas.microsoft.com/office/drawing/2014/main" id="{0798C974-0482-6ABD-6550-63BEEC24071A}"/>
              </a:ext>
            </a:extLst>
          </p:cNvPr>
          <p:cNvSpPr txBox="1"/>
          <p:nvPr/>
        </p:nvSpPr>
        <p:spPr>
          <a:xfrm>
            <a:off x="6048336" y="1691520"/>
            <a:ext cx="705642"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Context</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 name="Rectangle 16">
            <a:extLst>
              <a:ext uri="{FF2B5EF4-FFF2-40B4-BE49-F238E27FC236}">
                <a16:creationId xmlns:a16="http://schemas.microsoft.com/office/drawing/2014/main" id="{04253EDD-97B8-94F7-23AE-EFA23D8337BD}"/>
              </a:ext>
            </a:extLst>
          </p:cNvPr>
          <p:cNvSpPr/>
          <p:nvPr/>
        </p:nvSpPr>
        <p:spPr>
          <a:xfrm>
            <a:off x="7940247" y="1686783"/>
            <a:ext cx="1811178"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 name="Rectangle 20">
            <a:extLst>
              <a:ext uri="{FF2B5EF4-FFF2-40B4-BE49-F238E27FC236}">
                <a16:creationId xmlns:a16="http://schemas.microsoft.com/office/drawing/2014/main" id="{2A87CB47-4083-7F40-1078-92E53F0D8915}"/>
              </a:ext>
            </a:extLst>
          </p:cNvPr>
          <p:cNvSpPr/>
          <p:nvPr/>
        </p:nvSpPr>
        <p:spPr>
          <a:xfrm>
            <a:off x="9853224" y="1686784"/>
            <a:ext cx="1335492" cy="123602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 name="TextBox 21">
            <a:extLst>
              <a:ext uri="{FF2B5EF4-FFF2-40B4-BE49-F238E27FC236}">
                <a16:creationId xmlns:a16="http://schemas.microsoft.com/office/drawing/2014/main" id="{D5EFDB28-E139-5E4A-6689-8957299D7283}"/>
              </a:ext>
            </a:extLst>
          </p:cNvPr>
          <p:cNvSpPr txBox="1"/>
          <p:nvPr/>
        </p:nvSpPr>
        <p:spPr>
          <a:xfrm>
            <a:off x="7951692" y="1691520"/>
            <a:ext cx="748923"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Emotion</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 name="TextBox 23">
            <a:extLst>
              <a:ext uri="{FF2B5EF4-FFF2-40B4-BE49-F238E27FC236}">
                <a16:creationId xmlns:a16="http://schemas.microsoft.com/office/drawing/2014/main" id="{017953BF-ECEB-F345-61B8-A93777B8AE37}"/>
              </a:ext>
            </a:extLst>
          </p:cNvPr>
          <p:cNvSpPr txBox="1"/>
          <p:nvPr/>
        </p:nvSpPr>
        <p:spPr>
          <a:xfrm>
            <a:off x="9853224" y="1691520"/>
            <a:ext cx="1103187" cy="276999"/>
          </a:xfrm>
          <a:prstGeom prst="rect">
            <a:avLst/>
          </a:prstGeom>
          <a:noFill/>
        </p:spPr>
        <p:txBody>
          <a:bodyPr wrap="none" rtlCol="0">
            <a:spAutoFit/>
          </a:bodyPr>
          <a:lstStyle/>
          <a:p>
            <a:r>
              <a:rPr lang="en-US" altLang="zh-CN" sz="1200" b="1">
                <a:latin typeface="Times New Roman" panose="02020603050405020304" pitchFamily="18" charset="0"/>
                <a:cs typeface="Times New Roman" panose="02020603050405020304" pitchFamily="18" charset="0"/>
                <a:sym typeface="Times New Roman" panose="02020603050405020304" pitchFamily="18" charset="0"/>
              </a:rPr>
              <a:t>Named Entity</a:t>
            </a:r>
            <a:endParaRPr lang="zh-CN" altLang="en-US" sz="1200"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9" name="TextBox 28">
            <a:extLst>
              <a:ext uri="{FF2B5EF4-FFF2-40B4-BE49-F238E27FC236}">
                <a16:creationId xmlns:a16="http://schemas.microsoft.com/office/drawing/2014/main" id="{DD0C8A0D-26BA-3168-778E-FD1FC10C82E1}"/>
              </a:ext>
            </a:extLst>
          </p:cNvPr>
          <p:cNvSpPr txBox="1"/>
          <p:nvPr/>
        </p:nvSpPr>
        <p:spPr>
          <a:xfrm>
            <a:off x="6056194" y="1937522"/>
            <a:ext cx="1811177" cy="10218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went to the beach with his wife one day.</a:t>
            </a: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endParaRPr lang="en-US" altLang="zh-CN" sz="200">
              <a:latin typeface="IBM Plex Mono" panose="020B0509050203000203" pitchFamily="49" charset="0"/>
              <a:sym typeface="Times New Roman" panose="02020603050405020304" pitchFamily="18" charset="0"/>
            </a:endParaRPr>
          </a:p>
          <a:p>
            <a:pPr>
              <a:lnSpc>
                <a:spcPct val="120000"/>
              </a:lnSpc>
            </a:pPr>
            <a:r>
              <a:rPr lang="en-US" altLang="zh-CN" sz="900">
                <a:latin typeface="IBM Plex Mono" panose="020B0509050203000203" pitchFamily="49" charset="0"/>
                <a:sym typeface="Times New Roman" panose="02020603050405020304" pitchFamily="18" charset="0"/>
              </a:rPr>
              <a:t>They went into the water and began to swim around.</a:t>
            </a:r>
          </a:p>
        </p:txBody>
      </p:sp>
      <p:sp>
        <p:nvSpPr>
          <p:cNvPr id="48" name="TextBox 47">
            <a:extLst>
              <a:ext uri="{FF2B5EF4-FFF2-40B4-BE49-F238E27FC236}">
                <a16:creationId xmlns:a16="http://schemas.microsoft.com/office/drawing/2014/main" id="{E5518AE7-51B0-930A-8C80-B8435C07F89A}"/>
              </a:ext>
            </a:extLst>
          </p:cNvPr>
          <p:cNvSpPr txBox="1"/>
          <p:nvPr/>
        </p:nvSpPr>
        <p:spPr>
          <a:xfrm>
            <a:off x="6065954" y="5928860"/>
            <a:ext cx="5153513" cy="307777"/>
          </a:xfrm>
          <a:prstGeom prst="rect">
            <a:avLst/>
          </a:prstGeom>
          <a:noFill/>
        </p:spPr>
        <p:txBody>
          <a:bodyPr wrap="square">
            <a:spAutoFit/>
          </a:bodyPr>
          <a:lstStyle/>
          <a:p>
            <a:r>
              <a:rPr lang="en-US" altLang="zh-CN" sz="1400">
                <a:solidFill>
                  <a:schemeClr val="bg1"/>
                </a:solidFill>
                <a:latin typeface="IBM Plex Mono" panose="020B0509050203000203" pitchFamily="49" charset="0"/>
                <a:sym typeface="Times New Roman" panose="02020603050405020304" pitchFamily="18" charset="0"/>
              </a:rPr>
              <a:t>Suddenly, </a:t>
            </a:r>
            <a:r>
              <a:rPr lang="en-US" altLang="zh-CN" sz="1400" b="1" u="sng">
                <a:solidFill>
                  <a:schemeClr val="bg1"/>
                </a:solidFill>
                <a:latin typeface="IBM Plex Mono" panose="020B0509050203000203" pitchFamily="49" charset="0"/>
                <a:sym typeface="Times New Roman" panose="02020603050405020304" pitchFamily="18" charset="0"/>
              </a:rPr>
              <a:t>Kevin</a:t>
            </a:r>
            <a:r>
              <a:rPr lang="en-US" altLang="zh-CN" sz="1400">
                <a:solidFill>
                  <a:schemeClr val="bg1"/>
                </a:solidFill>
                <a:latin typeface="IBM Plex Mono" panose="020B0509050203000203" pitchFamily="49" charset="0"/>
                <a:sym typeface="Times New Roman" panose="02020603050405020304" pitchFamily="18" charset="0"/>
              </a:rPr>
              <a:t> felt a sharp pain in his </a:t>
            </a:r>
            <a:r>
              <a:rPr lang="en-US" altLang="zh-CN" sz="1400" b="1" u="sng">
                <a:solidFill>
                  <a:schemeClr val="bg1"/>
                </a:solidFill>
                <a:latin typeface="IBM Plex Mono" panose="020B0509050203000203" pitchFamily="49" charset="0"/>
                <a:sym typeface="Times New Roman" panose="02020603050405020304" pitchFamily="18" charset="0"/>
              </a:rPr>
              <a:t>foot</a:t>
            </a:r>
            <a:r>
              <a:rPr lang="en-US" altLang="zh-CN" sz="1400">
                <a:solidFill>
                  <a:schemeClr val="bg1"/>
                </a:solidFill>
                <a:latin typeface="IBM Plex Mono" panose="020B0509050203000203" pitchFamily="49" charset="0"/>
                <a:sym typeface="Times New Roman" panose="02020603050405020304" pitchFamily="18" charset="0"/>
              </a:rPr>
              <a:t>.</a:t>
            </a:r>
            <a:endParaRPr lang="zh-CN" altLang="en-US" sz="1400">
              <a:solidFill>
                <a:schemeClr val="bg1"/>
              </a:solidFill>
              <a:latin typeface="IBM Plex Mono" panose="020B0509050203000203" pitchFamily="49" charset="0"/>
              <a:sym typeface="Times New Roman" panose="02020603050405020304" pitchFamily="18" charset="0"/>
            </a:endParaRPr>
          </a:p>
        </p:txBody>
      </p:sp>
      <p:sp>
        <p:nvSpPr>
          <p:cNvPr id="49" name="TextBox 48">
            <a:extLst>
              <a:ext uri="{FF2B5EF4-FFF2-40B4-BE49-F238E27FC236}">
                <a16:creationId xmlns:a16="http://schemas.microsoft.com/office/drawing/2014/main" id="{F7DB5094-5E8F-EDDF-A506-8330D224ECE7}"/>
              </a:ext>
            </a:extLst>
          </p:cNvPr>
          <p:cNvSpPr txBox="1"/>
          <p:nvPr/>
        </p:nvSpPr>
        <p:spPr>
          <a:xfrm>
            <a:off x="7956695" y="1920143"/>
            <a:ext cx="1097073" cy="911083"/>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fear, </a:t>
            </a:r>
          </a:p>
          <a:p>
            <a:pPr>
              <a:lnSpc>
                <a:spcPct val="120000"/>
              </a:lnSpc>
            </a:pPr>
            <a:r>
              <a:rPr lang="en-US" altLang="zh-CN" sz="900">
                <a:latin typeface="IBM Plex Mono" panose="020B0509050203000203" pitchFamily="49" charset="0"/>
                <a:sym typeface="Times New Roman" panose="02020603050405020304" pitchFamily="18" charset="0"/>
              </a:rPr>
              <a:t>surprise, </a:t>
            </a:r>
          </a:p>
          <a:p>
            <a:pPr>
              <a:lnSpc>
                <a:spcPct val="120000"/>
              </a:lnSpc>
            </a:pPr>
            <a:r>
              <a:rPr lang="en-US" altLang="zh-CN" sz="900">
                <a:latin typeface="IBM Plex Mono" panose="020B0509050203000203" pitchFamily="49" charset="0"/>
                <a:sym typeface="Times New Roman" panose="02020603050405020304" pitchFamily="18" charset="0"/>
              </a:rPr>
              <a:t>sadness, </a:t>
            </a:r>
          </a:p>
          <a:p>
            <a:pPr>
              <a:lnSpc>
                <a:spcPct val="120000"/>
              </a:lnSpc>
            </a:pPr>
            <a:r>
              <a:rPr lang="en-US" altLang="zh-CN" sz="900">
                <a:latin typeface="IBM Plex Mono" panose="020B0509050203000203" pitchFamily="49" charset="0"/>
                <a:sym typeface="Times New Roman" panose="02020603050405020304" pitchFamily="18" charset="0"/>
              </a:rPr>
              <a:t>disgust, </a:t>
            </a:r>
          </a:p>
          <a:p>
            <a:pPr>
              <a:lnSpc>
                <a:spcPct val="120000"/>
              </a:lnSpc>
            </a:pPr>
            <a:r>
              <a:rPr lang="en-US" altLang="zh-CN" sz="900">
                <a:latin typeface="IBM Plex Mono" panose="020B0509050203000203" pitchFamily="49" charset="0"/>
                <a:sym typeface="Times New Roman" panose="02020603050405020304" pitchFamily="18" charset="0"/>
              </a:rPr>
              <a:t>anger</a:t>
            </a:r>
          </a:p>
        </p:txBody>
      </p:sp>
      <p:sp>
        <p:nvSpPr>
          <p:cNvPr id="51" name="TextBox 50">
            <a:extLst>
              <a:ext uri="{FF2B5EF4-FFF2-40B4-BE49-F238E27FC236}">
                <a16:creationId xmlns:a16="http://schemas.microsoft.com/office/drawing/2014/main" id="{86F658CB-D0C3-057F-1D5D-89E9F113F2F0}"/>
              </a:ext>
            </a:extLst>
          </p:cNvPr>
          <p:cNvSpPr txBox="1"/>
          <p:nvPr/>
        </p:nvSpPr>
        <p:spPr>
          <a:xfrm>
            <a:off x="9859338" y="1920785"/>
            <a:ext cx="1097073" cy="412485"/>
          </a:xfrm>
          <a:prstGeom prst="rect">
            <a:avLst/>
          </a:prstGeom>
          <a:noFill/>
        </p:spPr>
        <p:txBody>
          <a:bodyPr wrap="square">
            <a:spAutoFit/>
          </a:bodyPr>
          <a:lstStyle/>
          <a:p>
            <a:pPr>
              <a:lnSpc>
                <a:spcPct val="120000"/>
              </a:lnSpc>
            </a:pPr>
            <a:r>
              <a:rPr lang="en-US" altLang="zh-CN" sz="900">
                <a:latin typeface="IBM Plex Mono" panose="020B0509050203000203" pitchFamily="49" charset="0"/>
                <a:sym typeface="Times New Roman" panose="02020603050405020304" pitchFamily="18" charset="0"/>
              </a:rPr>
              <a:t>Kevin, </a:t>
            </a:r>
          </a:p>
          <a:p>
            <a:pPr>
              <a:lnSpc>
                <a:spcPct val="120000"/>
              </a:lnSpc>
            </a:pPr>
            <a:r>
              <a:rPr lang="en-US" altLang="zh-CN" sz="900">
                <a:latin typeface="IBM Plex Mono" panose="020B0509050203000203" pitchFamily="49" charset="0"/>
                <a:sym typeface="Times New Roman" panose="02020603050405020304" pitchFamily="18" charset="0"/>
              </a:rPr>
              <a:t>foot</a:t>
            </a:r>
          </a:p>
        </p:txBody>
      </p:sp>
      <p:sp>
        <p:nvSpPr>
          <p:cNvPr id="52" name="TextBox 51">
            <a:extLst>
              <a:ext uri="{FF2B5EF4-FFF2-40B4-BE49-F238E27FC236}">
                <a16:creationId xmlns:a16="http://schemas.microsoft.com/office/drawing/2014/main" id="{1E9C16DF-E12B-6EC1-B3EB-46185A270735}"/>
              </a:ext>
            </a:extLst>
          </p:cNvPr>
          <p:cNvSpPr txBox="1"/>
          <p:nvPr/>
        </p:nvSpPr>
        <p:spPr>
          <a:xfrm>
            <a:off x="5911952" y="5351820"/>
            <a:ext cx="2672526" cy="369332"/>
          </a:xfrm>
          <a:prstGeom prst="rect">
            <a:avLst/>
          </a:prstGeom>
          <a:noFill/>
        </p:spPr>
        <p:txBody>
          <a:bodyPr wrap="none" rtlCol="0">
            <a:spAutoFit/>
          </a:bodyPr>
          <a:lstStyle/>
          <a:p>
            <a:r>
              <a:rPr lang="en-US" altLang="zh-CN"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Generated Next Sentence</a:t>
            </a:r>
            <a:endParaRPr lang="zh-CN" altLang="en-US"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54" name="Straight Connector 53">
            <a:extLst>
              <a:ext uri="{FF2B5EF4-FFF2-40B4-BE49-F238E27FC236}">
                <a16:creationId xmlns:a16="http://schemas.microsoft.com/office/drawing/2014/main" id="{30959AC8-31DE-604F-1D70-B271ABC09290}"/>
              </a:ext>
            </a:extLst>
          </p:cNvPr>
          <p:cNvCxnSpPr/>
          <p:nvPr/>
        </p:nvCxnSpPr>
        <p:spPr>
          <a:xfrm>
            <a:off x="5911952" y="5721152"/>
            <a:ext cx="5378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D86510-8F31-50D7-E8EA-31938121100A}"/>
              </a:ext>
            </a:extLst>
          </p:cNvPr>
          <p:cNvCxnSpPr>
            <a:cxnSpLocks/>
          </p:cNvCxnSpPr>
          <p:nvPr/>
        </p:nvCxnSpPr>
        <p:spPr>
          <a:xfrm>
            <a:off x="6048336"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54DFAAF-4696-D89C-CF4D-B3E7E4D3572E}"/>
              </a:ext>
            </a:extLst>
          </p:cNvPr>
          <p:cNvCxnSpPr>
            <a:cxnSpLocks/>
          </p:cNvCxnSpPr>
          <p:nvPr/>
        </p:nvCxnSpPr>
        <p:spPr>
          <a:xfrm>
            <a:off x="7951692" y="1934031"/>
            <a:ext cx="18015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E90CAA-BF16-71FD-9787-A31BFCBE03C4}"/>
              </a:ext>
            </a:extLst>
          </p:cNvPr>
          <p:cNvCxnSpPr>
            <a:cxnSpLocks/>
          </p:cNvCxnSpPr>
          <p:nvPr/>
        </p:nvCxnSpPr>
        <p:spPr>
          <a:xfrm>
            <a:off x="9853224" y="1934031"/>
            <a:ext cx="13354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4AB2D2F-B434-166F-98FB-34200E14FF73}"/>
              </a:ext>
            </a:extLst>
          </p:cNvPr>
          <p:cNvCxnSpPr>
            <a:cxnSpLocks/>
            <a:stCxn id="6" idx="2"/>
            <a:endCxn id="12" idx="0"/>
          </p:cNvCxnSpPr>
          <p:nvPr/>
        </p:nvCxnSpPr>
        <p:spPr>
          <a:xfrm>
            <a:off x="8601818" y="3130658"/>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AA61CA6-3BBF-93E4-1CFA-CCB9408AF25C}"/>
              </a:ext>
            </a:extLst>
          </p:cNvPr>
          <p:cNvCxnSpPr>
            <a:cxnSpLocks/>
            <a:stCxn id="12" idx="2"/>
            <a:endCxn id="13" idx="0"/>
          </p:cNvCxnSpPr>
          <p:nvPr/>
        </p:nvCxnSpPr>
        <p:spPr>
          <a:xfrm>
            <a:off x="8601818" y="4024561"/>
            <a:ext cx="0" cy="2994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B32230-115E-99BC-61A0-E631EC9AE1BC}"/>
              </a:ext>
            </a:extLst>
          </p:cNvPr>
          <p:cNvCxnSpPr>
            <a:cxnSpLocks/>
            <a:stCxn id="13" idx="2"/>
            <a:endCxn id="10" idx="0"/>
          </p:cNvCxnSpPr>
          <p:nvPr/>
        </p:nvCxnSpPr>
        <p:spPr>
          <a:xfrm>
            <a:off x="8601818" y="4918464"/>
            <a:ext cx="0" cy="4052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4AE44EF-CE34-4EDE-485D-6EEBE95C6F5F}"/>
              </a:ext>
            </a:extLst>
          </p:cNvPr>
          <p:cNvGrpSpPr/>
          <p:nvPr/>
        </p:nvGrpSpPr>
        <p:grpSpPr>
          <a:xfrm>
            <a:off x="8762626" y="1991015"/>
            <a:ext cx="909252" cy="854099"/>
            <a:chOff x="8545139" y="1646120"/>
            <a:chExt cx="909252" cy="854099"/>
          </a:xfrm>
        </p:grpSpPr>
        <p:sp>
          <p:nvSpPr>
            <p:cNvPr id="7" name="Partial Circle 6">
              <a:extLst>
                <a:ext uri="{FF2B5EF4-FFF2-40B4-BE49-F238E27FC236}">
                  <a16:creationId xmlns:a16="http://schemas.microsoft.com/office/drawing/2014/main" id="{D503F41E-DE53-FBDF-5CC8-BEE10D2D0371}"/>
                </a:ext>
              </a:extLst>
            </p:cNvPr>
            <p:cNvSpPr/>
            <p:nvPr/>
          </p:nvSpPr>
          <p:spPr>
            <a:xfrm>
              <a:off x="8589308" y="1646400"/>
              <a:ext cx="853517" cy="852960"/>
            </a:xfrm>
            <a:prstGeom prst="pie">
              <a:avLst>
                <a:gd name="adj1" fmla="val 14826588"/>
                <a:gd name="adj2" fmla="val 17514787"/>
              </a:avLst>
            </a:prstGeom>
            <a:solidFill>
              <a:srgbClr val="FF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Partial Circle 7">
              <a:extLst>
                <a:ext uri="{FF2B5EF4-FFF2-40B4-BE49-F238E27FC236}">
                  <a16:creationId xmlns:a16="http://schemas.microsoft.com/office/drawing/2014/main" id="{46351AA7-81B3-C4FD-3836-8D559B526A87}"/>
                </a:ext>
              </a:extLst>
            </p:cNvPr>
            <p:cNvSpPr/>
            <p:nvPr/>
          </p:nvSpPr>
          <p:spPr>
            <a:xfrm rot="2703791">
              <a:off x="8589308" y="1646400"/>
              <a:ext cx="853517" cy="852960"/>
            </a:xfrm>
            <a:prstGeom prst="pie">
              <a:avLst>
                <a:gd name="adj1" fmla="val 14826588"/>
                <a:gd name="adj2" fmla="val 17514787"/>
              </a:avLst>
            </a:prstGeom>
            <a:solidFill>
              <a:srgbClr val="54FF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Partial Circle 8">
              <a:extLst>
                <a:ext uri="{FF2B5EF4-FFF2-40B4-BE49-F238E27FC236}">
                  <a16:creationId xmlns:a16="http://schemas.microsoft.com/office/drawing/2014/main" id="{9615F277-B3F1-81CF-C1D6-1986B1866225}"/>
                </a:ext>
              </a:extLst>
            </p:cNvPr>
            <p:cNvSpPr/>
            <p:nvPr/>
          </p:nvSpPr>
          <p:spPr>
            <a:xfrm rot="5400000">
              <a:off x="8587277" y="1646401"/>
              <a:ext cx="853517" cy="852960"/>
            </a:xfrm>
            <a:prstGeom prst="pie">
              <a:avLst>
                <a:gd name="adj1" fmla="val 14826588"/>
                <a:gd name="adj2" fmla="val 17514787"/>
              </a:avLst>
            </a:prstGeom>
            <a:solidFill>
              <a:srgbClr val="0096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Partial Circle 14">
              <a:extLst>
                <a:ext uri="{FF2B5EF4-FFF2-40B4-BE49-F238E27FC236}">
                  <a16:creationId xmlns:a16="http://schemas.microsoft.com/office/drawing/2014/main" id="{239E9744-96C2-8F19-79E1-12A9E1733085}"/>
                </a:ext>
              </a:extLst>
            </p:cNvPr>
            <p:cNvSpPr/>
            <p:nvPr/>
          </p:nvSpPr>
          <p:spPr>
            <a:xfrm rot="8124928">
              <a:off x="8589307" y="1646980"/>
              <a:ext cx="853517" cy="852960"/>
            </a:xfrm>
            <a:prstGeom prst="pie">
              <a:avLst>
                <a:gd name="adj1" fmla="val 14826588"/>
                <a:gd name="adj2" fmla="val 17514787"/>
              </a:avLst>
            </a:prstGeom>
            <a:solidFill>
              <a:srgbClr val="59BD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Partial Circle 15">
              <a:extLst>
                <a:ext uri="{FF2B5EF4-FFF2-40B4-BE49-F238E27FC236}">
                  <a16:creationId xmlns:a16="http://schemas.microsoft.com/office/drawing/2014/main" id="{2426B665-654F-75DF-8E22-9AB8AD744FC1}"/>
                </a:ext>
              </a:extLst>
            </p:cNvPr>
            <p:cNvSpPr/>
            <p:nvPr/>
          </p:nvSpPr>
          <p:spPr>
            <a:xfrm rot="10828719">
              <a:off x="8589307" y="1646980"/>
              <a:ext cx="853517" cy="852960"/>
            </a:xfrm>
            <a:prstGeom prst="pie">
              <a:avLst>
                <a:gd name="adj1" fmla="val 14826588"/>
                <a:gd name="adj2" fmla="val 17514787"/>
              </a:avLst>
            </a:prstGeom>
            <a:solidFill>
              <a:srgbClr val="5151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Partial Circle 17">
              <a:extLst>
                <a:ext uri="{FF2B5EF4-FFF2-40B4-BE49-F238E27FC236}">
                  <a16:creationId xmlns:a16="http://schemas.microsoft.com/office/drawing/2014/main" id="{0337A912-F1DC-4500-928C-A13E6435D3A8}"/>
                </a:ext>
              </a:extLst>
            </p:cNvPr>
            <p:cNvSpPr/>
            <p:nvPr/>
          </p:nvSpPr>
          <p:spPr>
            <a:xfrm rot="13524928">
              <a:off x="8587276" y="1646981"/>
              <a:ext cx="853517" cy="852960"/>
            </a:xfrm>
            <a:prstGeom prst="pie">
              <a:avLst>
                <a:gd name="adj1" fmla="val 14826588"/>
                <a:gd name="adj2" fmla="val 17514787"/>
              </a:avLst>
            </a:prstGeom>
            <a:solidFill>
              <a:srgbClr val="FF5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Partial Circle 18">
              <a:extLst>
                <a:ext uri="{FF2B5EF4-FFF2-40B4-BE49-F238E27FC236}">
                  <a16:creationId xmlns:a16="http://schemas.microsoft.com/office/drawing/2014/main" id="{1327556B-48B7-AF40-2280-7E56D2C7A1C2}"/>
                </a:ext>
              </a:extLst>
            </p:cNvPr>
            <p:cNvSpPr/>
            <p:nvPr/>
          </p:nvSpPr>
          <p:spPr>
            <a:xfrm rot="16200000">
              <a:off x="8589315" y="1646417"/>
              <a:ext cx="853517" cy="852960"/>
            </a:xfrm>
            <a:prstGeom prst="pie">
              <a:avLst>
                <a:gd name="adj1" fmla="val 14826588"/>
                <a:gd name="adj2" fmla="val 1751478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Partial Circle 19">
              <a:extLst>
                <a:ext uri="{FF2B5EF4-FFF2-40B4-BE49-F238E27FC236}">
                  <a16:creationId xmlns:a16="http://schemas.microsoft.com/office/drawing/2014/main" id="{E7EBA9CA-70D8-F2B7-D8F5-A5AEA066B532}"/>
                </a:ext>
              </a:extLst>
            </p:cNvPr>
            <p:cNvSpPr/>
            <p:nvPr/>
          </p:nvSpPr>
          <p:spPr>
            <a:xfrm rot="18896209">
              <a:off x="8590830" y="1646399"/>
              <a:ext cx="853517" cy="852960"/>
            </a:xfrm>
            <a:prstGeom prst="pie">
              <a:avLst>
                <a:gd name="adj1" fmla="val 14826588"/>
                <a:gd name="adj2" fmla="val 17514787"/>
              </a:avLst>
            </a:prstGeom>
            <a:solidFill>
              <a:srgbClr val="FFA8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TextBox 22">
              <a:extLst>
                <a:ext uri="{FF2B5EF4-FFF2-40B4-BE49-F238E27FC236}">
                  <a16:creationId xmlns:a16="http://schemas.microsoft.com/office/drawing/2014/main" id="{8683FBD0-59D2-3788-A69B-E0AA1CF4CE38}"/>
                </a:ext>
              </a:extLst>
            </p:cNvPr>
            <p:cNvSpPr txBox="1"/>
            <p:nvPr/>
          </p:nvSpPr>
          <p:spPr>
            <a:xfrm>
              <a:off x="8883420" y="1677653"/>
              <a:ext cx="26642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joy</a:t>
              </a:r>
              <a:endParaRPr lang="zh-CN" altLang="en-US" sz="50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6224C3A-3F16-C74D-06F5-D58F37F2EBF9}"/>
                </a:ext>
              </a:extLst>
            </p:cNvPr>
            <p:cNvSpPr txBox="1"/>
            <p:nvPr/>
          </p:nvSpPr>
          <p:spPr>
            <a:xfrm>
              <a:off x="9095099" y="1772537"/>
              <a:ext cx="298480"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trust</a:t>
              </a:r>
              <a:endParaRPr lang="zh-CN" altLang="en-US" sz="50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61D43F3-CC86-FF0D-F7DF-2C6E23D725E4}"/>
                </a:ext>
              </a:extLst>
            </p:cNvPr>
            <p:cNvSpPr txBox="1"/>
            <p:nvPr/>
          </p:nvSpPr>
          <p:spPr>
            <a:xfrm>
              <a:off x="9170339" y="1990728"/>
              <a:ext cx="284052"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fear</a:t>
              </a:r>
              <a:endParaRPr lang="zh-CN" altLang="en-US" sz="50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941ECA6-790A-F28E-AEC7-B1199A3B4E7F}"/>
                </a:ext>
              </a:extLst>
            </p:cNvPr>
            <p:cNvSpPr txBox="1"/>
            <p:nvPr/>
          </p:nvSpPr>
          <p:spPr>
            <a:xfrm>
              <a:off x="9048873" y="2192945"/>
              <a:ext cx="38824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surprise</a:t>
              </a:r>
              <a:endParaRPr lang="zh-CN" altLang="en-US" sz="5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E2B35CE-4BC8-FD95-EA13-D50ECB776839}"/>
                </a:ext>
              </a:extLst>
            </p:cNvPr>
            <p:cNvSpPr txBox="1"/>
            <p:nvPr/>
          </p:nvSpPr>
          <p:spPr>
            <a:xfrm>
              <a:off x="8826176" y="2280470"/>
              <a:ext cx="38343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sadness</a:t>
              </a:r>
              <a:endParaRPr lang="zh-CN" altLang="en-US" sz="50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5D5BAC7-FA6A-2196-543D-2F67DC52EEB9}"/>
                </a:ext>
              </a:extLst>
            </p:cNvPr>
            <p:cNvSpPr txBox="1"/>
            <p:nvPr/>
          </p:nvSpPr>
          <p:spPr>
            <a:xfrm>
              <a:off x="8613731" y="2191518"/>
              <a:ext cx="367408"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disgust</a:t>
              </a:r>
              <a:endParaRPr lang="zh-CN" altLang="en-US" sz="50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F5A9129-6E7C-8E31-7AB3-06B167F7B514}"/>
                </a:ext>
              </a:extLst>
            </p:cNvPr>
            <p:cNvSpPr txBox="1"/>
            <p:nvPr/>
          </p:nvSpPr>
          <p:spPr>
            <a:xfrm>
              <a:off x="8560873" y="1986056"/>
              <a:ext cx="334742" cy="169277"/>
            </a:xfrm>
            <a:prstGeom prst="rect">
              <a:avLst/>
            </a:prstGeom>
            <a:noFill/>
          </p:spPr>
          <p:txBody>
            <a:bodyPr wrap="square" rtlCol="0">
              <a:spAutoFit/>
            </a:bodyPr>
            <a:lstStyle/>
            <a:p>
              <a:r>
                <a:rPr lang="en-US" altLang="zh-CN" sz="500">
                  <a:latin typeface="Times New Roman" panose="02020603050405020304" pitchFamily="18" charset="0"/>
                  <a:cs typeface="Times New Roman" panose="02020603050405020304" pitchFamily="18" charset="0"/>
                </a:rPr>
                <a:t>anger</a:t>
              </a:r>
              <a:endParaRPr lang="zh-CN" altLang="en-US" sz="5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EEAEA0D-107A-ACC0-5976-C8CD11E2E138}"/>
                </a:ext>
              </a:extLst>
            </p:cNvPr>
            <p:cNvSpPr txBox="1"/>
            <p:nvPr/>
          </p:nvSpPr>
          <p:spPr>
            <a:xfrm>
              <a:off x="8545139" y="1802803"/>
              <a:ext cx="487634" cy="169277"/>
            </a:xfrm>
            <a:prstGeom prst="rect">
              <a:avLst/>
            </a:prstGeom>
            <a:noFill/>
          </p:spPr>
          <p:txBody>
            <a:bodyPr wrap="none" rtlCol="0">
              <a:spAutoFit/>
            </a:bodyPr>
            <a:lstStyle/>
            <a:p>
              <a:r>
                <a:rPr lang="en-US" altLang="zh-CN" sz="500">
                  <a:latin typeface="Times New Roman" panose="02020603050405020304" pitchFamily="18" charset="0"/>
                  <a:cs typeface="Times New Roman" panose="02020603050405020304" pitchFamily="18" charset="0"/>
                </a:rPr>
                <a:t>anticipation</a:t>
              </a:r>
              <a:endParaRPr lang="zh-CN" altLang="en-US" sz="5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77322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Implementation of an End-to-end Pipeline</a:t>
            </a:r>
            <a:endParaRPr sz="4267">
              <a:solidFill>
                <a:srgbClr val="000000"/>
              </a:solidFill>
              <a:latin typeface="Times New Roman"/>
              <a:ea typeface="Times New Roman"/>
              <a:cs typeface="Times New Roman"/>
              <a:sym typeface="Times New Roman"/>
            </a:endParaRPr>
          </a:p>
        </p:txBody>
      </p:sp>
      <p:sp>
        <p:nvSpPr>
          <p:cNvPr id="828" name="Google Shape;828;p81"/>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Text pipeline</a:t>
            </a:r>
            <a:endParaRPr sz="1467"/>
          </a:p>
        </p:txBody>
      </p:sp>
      <p:sp>
        <p:nvSpPr>
          <p:cNvPr id="829" name="Google Shape;829;p81"/>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30" name="Google Shape;830;p81"/>
          <p:cNvSpPr txBox="1">
            <a:spLocks noGrp="1"/>
          </p:cNvSpPr>
          <p:nvPr>
            <p:ph type="body" idx="1"/>
          </p:nvPr>
        </p:nvSpPr>
        <p:spPr>
          <a:xfrm>
            <a:off x="14501" y="1382933"/>
            <a:ext cx="5695600" cy="4598400"/>
          </a:xfrm>
          <a:prstGeom prst="rect">
            <a:avLst/>
          </a:prstGeom>
          <a:noFill/>
          <a:ln>
            <a:noFill/>
          </a:ln>
        </p:spPr>
        <p:txBody>
          <a:bodyPr spcFirstLastPara="1" vert="horz" wrap="square" lIns="91433" tIns="45700" rIns="91433" bIns="45700" rtlCol="0" anchor="t" anchorCtr="0">
            <a:noAutofit/>
          </a:bodyPr>
          <a:lstStyle/>
          <a:p>
            <a:pPr marL="237061" indent="-237061">
              <a:spcBef>
                <a:spcPts val="0"/>
              </a:spcBef>
              <a:buClr>
                <a:srgbClr val="C00000"/>
              </a:buClr>
              <a:buSzPts val="1400"/>
            </a:pPr>
            <a:r>
              <a:rPr lang="en-US" altLang="zh-CN" sz="1867" b="1">
                <a:latin typeface="Times New Roman"/>
                <a:ea typeface="Times New Roman"/>
                <a:cs typeface="Times New Roman"/>
                <a:sym typeface="Times New Roman"/>
              </a:rPr>
              <a:t>Multi-task training on multiple datasets</a:t>
            </a:r>
            <a:endParaRPr sz="1467"/>
          </a:p>
          <a:p>
            <a:pPr marL="457189" lvl="1" indent="0">
              <a:spcBef>
                <a:spcPts val="533"/>
              </a:spcBef>
              <a:buClr>
                <a:srgbClr val="C00000"/>
              </a:buClr>
              <a:buSzPts val="1400"/>
              <a:buNone/>
            </a:pPr>
            <a:r>
              <a:rPr lang="en-US" altLang="zh-CN" sz="1867">
                <a:latin typeface="Times New Roman"/>
                <a:ea typeface="Times New Roman"/>
                <a:cs typeface="Times New Roman"/>
                <a:sym typeface="Wingdings" panose="05000000000000000000" pitchFamily="2" charset="2"/>
              </a:rPr>
              <a:t> </a:t>
            </a:r>
            <a:r>
              <a:rPr lang="en-US" altLang="zh-CN" sz="1867" err="1">
                <a:latin typeface="Times New Roman"/>
                <a:ea typeface="Times New Roman"/>
                <a:cs typeface="Times New Roman"/>
                <a:sym typeface="Times New Roman"/>
              </a:rPr>
              <a:t>CommenGen</a:t>
            </a:r>
            <a:endParaRPr sz="1467"/>
          </a:p>
          <a:p>
            <a:pPr marL="1151438" lvl="2" indent="-237061">
              <a:spcBef>
                <a:spcPts val="533"/>
              </a:spcBef>
              <a:buSzPts val="1400"/>
            </a:pPr>
            <a:r>
              <a:rPr lang="en-US" altLang="zh-CN" sz="1867">
                <a:latin typeface="Times New Roman"/>
                <a:ea typeface="Times New Roman"/>
                <a:cs typeface="Times New Roman"/>
                <a:sym typeface="Times New Roman"/>
              </a:rPr>
              <a:t>mrm8488/t5-base-finetuned-common_gen	</a:t>
            </a:r>
            <a:endParaRPr sz="1867">
              <a:latin typeface="Times New Roman"/>
              <a:ea typeface="Times New Roman"/>
              <a:cs typeface="Times New Roman"/>
              <a:sym typeface="Times New Roman"/>
            </a:endParaRPr>
          </a:p>
          <a:p>
            <a:pPr marL="1151438" lvl="2" indent="-237061">
              <a:spcBef>
                <a:spcPts val="533"/>
              </a:spcBef>
              <a:buClr>
                <a:schemeClr val="dk1"/>
              </a:buClr>
              <a:buSzPts val="1400"/>
            </a:pPr>
            <a:r>
              <a:rPr lang="en-US" altLang="zh-CN" sz="1867">
                <a:latin typeface="Times New Roman"/>
                <a:ea typeface="Times New Roman"/>
                <a:cs typeface="Times New Roman"/>
                <a:sym typeface="Times New Roman"/>
              </a:rPr>
              <a:t>Constrained text generation task</a:t>
            </a:r>
            <a:endParaRPr sz="1467"/>
          </a:p>
          <a:p>
            <a:pPr marL="1151438" lvl="2" indent="-237061">
              <a:spcBef>
                <a:spcPts val="533"/>
              </a:spcBef>
              <a:buClr>
                <a:schemeClr val="dk1"/>
              </a:buClr>
              <a:buSzPts val="1400"/>
            </a:pPr>
            <a:r>
              <a:rPr lang="en-US" altLang="zh-CN" sz="1867" i="1">
                <a:latin typeface="Times New Roman"/>
                <a:ea typeface="Times New Roman"/>
                <a:cs typeface="Times New Roman"/>
                <a:sym typeface="Times New Roman"/>
              </a:rPr>
              <a:t>Objective: </a:t>
            </a:r>
            <a:endParaRPr sz="1867" i="1">
              <a:latin typeface="Times New Roman"/>
              <a:ea typeface="Times New Roman"/>
              <a:cs typeface="Times New Roman"/>
              <a:sym typeface="Times New Roman"/>
            </a:endParaRPr>
          </a:p>
          <a:p>
            <a:pPr marL="1608626" lvl="3" indent="-237061">
              <a:spcBef>
                <a:spcPts val="533"/>
              </a:spcBef>
              <a:buClr>
                <a:schemeClr val="dk1"/>
              </a:buClr>
              <a:buSzPts val="1400"/>
            </a:pPr>
            <a:r>
              <a:rPr lang="en-US" altLang="zh-CN" sz="1867">
                <a:latin typeface="Times New Roman"/>
                <a:ea typeface="Times New Roman"/>
                <a:cs typeface="Times New Roman"/>
                <a:sym typeface="Times New Roman"/>
              </a:rPr>
              <a:t>Vocabulary-based sentence construction</a:t>
            </a:r>
            <a:endParaRPr>
              <a:latin typeface="Times New Roman"/>
              <a:ea typeface="Times New Roman"/>
              <a:cs typeface="Times New Roman"/>
              <a:sym typeface="Times New Roman"/>
            </a:endParaRPr>
          </a:p>
          <a:p>
            <a:pPr marL="1608626" indent="0">
              <a:spcBef>
                <a:spcPts val="533"/>
              </a:spcBef>
              <a:buNone/>
            </a:pPr>
            <a:endParaRPr>
              <a:latin typeface="Times New Roman"/>
              <a:ea typeface="Times New Roman"/>
              <a:cs typeface="Times New Roman"/>
              <a:sym typeface="Times New Roman"/>
            </a:endParaRPr>
          </a:p>
          <a:p>
            <a:pPr marL="0" lvl="2" indent="0">
              <a:spcBef>
                <a:spcPts val="533"/>
              </a:spcBef>
              <a:buClr>
                <a:schemeClr val="dk1"/>
              </a:buClr>
              <a:buSzPts val="1400"/>
              <a:buNone/>
            </a:pPr>
            <a:endParaRPr sz="1867">
              <a:latin typeface="Times New Roman"/>
              <a:ea typeface="Times New Roman"/>
              <a:cs typeface="Times New Roman"/>
              <a:sym typeface="Times New Roman"/>
            </a:endParaRPr>
          </a:p>
          <a:p>
            <a:pPr marL="0" lvl="2" indent="0">
              <a:spcBef>
                <a:spcPts val="533"/>
              </a:spcBef>
              <a:buClr>
                <a:schemeClr val="dk1"/>
              </a:buClr>
              <a:buSzPts val="1400"/>
              <a:buNone/>
            </a:pPr>
            <a:endParaRPr sz="1050">
              <a:latin typeface="Times New Roman"/>
              <a:ea typeface="Times New Roman"/>
              <a:cs typeface="Times New Roman"/>
              <a:sym typeface="Times New Roman"/>
            </a:endParaRPr>
          </a:p>
          <a:p>
            <a:pPr marL="457189" lvl="1" indent="0">
              <a:spcBef>
                <a:spcPts val="533"/>
              </a:spcBef>
              <a:buClr>
                <a:srgbClr val="C00000"/>
              </a:buClr>
              <a:buSzPts val="1400"/>
              <a:buNone/>
            </a:pPr>
            <a:r>
              <a:rPr lang="en-US" altLang="zh-CN" sz="1867">
                <a:latin typeface="Times New Roman"/>
                <a:ea typeface="Times New Roman"/>
                <a:cs typeface="Times New Roman"/>
                <a:sym typeface="Wingdings" panose="05000000000000000000" pitchFamily="2" charset="2"/>
              </a:rPr>
              <a:t></a:t>
            </a:r>
            <a:r>
              <a:rPr lang="zh-CN" altLang="en-US" sz="1867">
                <a:latin typeface="Times New Roman"/>
                <a:ea typeface="Times New Roman"/>
                <a:cs typeface="Times New Roman"/>
                <a:sym typeface="Times New Roman"/>
              </a:rPr>
              <a:t> </a:t>
            </a:r>
            <a:r>
              <a:rPr lang="en-US" altLang="zh-CN" sz="1867">
                <a:latin typeface="Times New Roman"/>
                <a:ea typeface="Times New Roman"/>
                <a:cs typeface="Times New Roman"/>
                <a:sym typeface="Times New Roman"/>
              </a:rPr>
              <a:t>Story Commonsense</a:t>
            </a:r>
            <a:endParaRPr sz="1467"/>
          </a:p>
          <a:p>
            <a:pPr marL="1151438" lvl="2" indent="-237061">
              <a:spcBef>
                <a:spcPts val="533"/>
              </a:spcBef>
              <a:buClr>
                <a:schemeClr val="dk1"/>
              </a:buClr>
              <a:buSzPts val="1400"/>
            </a:pPr>
            <a:r>
              <a:rPr lang="en-US" altLang="zh-CN" sz="1867">
                <a:latin typeface="Times New Roman"/>
                <a:ea typeface="Times New Roman"/>
                <a:cs typeface="Times New Roman"/>
                <a:sym typeface="Times New Roman"/>
              </a:rPr>
              <a:t>Bring keywords and prompt template to task</a:t>
            </a:r>
            <a:endParaRPr sz="1467"/>
          </a:p>
          <a:p>
            <a:pPr marL="1151438" lvl="2" indent="-237061">
              <a:spcBef>
                <a:spcPts val="533"/>
              </a:spcBef>
              <a:buClr>
                <a:schemeClr val="dk1"/>
              </a:buClr>
              <a:buSzPts val="1400"/>
            </a:pPr>
            <a:r>
              <a:rPr lang="en-US" altLang="zh-CN" sz="1867" i="1">
                <a:latin typeface="Times New Roman"/>
                <a:ea typeface="Times New Roman"/>
                <a:cs typeface="Times New Roman"/>
                <a:sym typeface="Times New Roman"/>
              </a:rPr>
              <a:t>Objective: </a:t>
            </a:r>
            <a:endParaRPr sz="1867" i="1">
              <a:latin typeface="Times New Roman"/>
              <a:ea typeface="Times New Roman"/>
              <a:cs typeface="Times New Roman"/>
              <a:sym typeface="Times New Roman"/>
            </a:endParaRPr>
          </a:p>
          <a:p>
            <a:pPr marL="1608626" lvl="3" indent="-237061">
              <a:spcBef>
                <a:spcPts val="533"/>
              </a:spcBef>
              <a:buClr>
                <a:schemeClr val="dk1"/>
              </a:buClr>
              <a:buSzPts val="1400"/>
            </a:pPr>
            <a:r>
              <a:rPr lang="en-US" altLang="zh-CN" sz="1867">
                <a:latin typeface="Times New Roman"/>
                <a:ea typeface="Times New Roman"/>
                <a:cs typeface="Times New Roman"/>
                <a:sym typeface="Times New Roman"/>
              </a:rPr>
              <a:t>Generate next sentence based on input</a:t>
            </a:r>
            <a:endParaRPr sz="1467" b="1">
              <a:latin typeface="Times New Roman"/>
              <a:ea typeface="Times New Roman"/>
              <a:cs typeface="Times New Roman"/>
              <a:sym typeface="Times New Roman"/>
            </a:endParaRPr>
          </a:p>
          <a:p>
            <a:pPr marL="1151438" lvl="2" indent="-152396">
              <a:spcBef>
                <a:spcPts val="533"/>
              </a:spcBef>
              <a:buClr>
                <a:srgbClr val="C00000"/>
              </a:buClr>
              <a:buSzPts val="1100"/>
              <a:buNone/>
            </a:pPr>
            <a:endParaRPr sz="1467" b="1">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a:latin typeface="Times New Roman"/>
              <a:ea typeface="Times New Roman"/>
              <a:cs typeface="Times New Roman"/>
              <a:sym typeface="Times New Roman"/>
            </a:endParaRPr>
          </a:p>
          <a:p>
            <a:pPr marL="237061" indent="-118530">
              <a:spcBef>
                <a:spcPts val="1067"/>
              </a:spcBef>
              <a:buClr>
                <a:srgbClr val="C00000"/>
              </a:buClr>
              <a:buSzPts val="1400"/>
              <a:buNone/>
            </a:pPr>
            <a:endParaRPr sz="1867" b="1">
              <a:latin typeface="Times New Roman"/>
              <a:ea typeface="Times New Roman"/>
              <a:cs typeface="Times New Roman"/>
              <a:sym typeface="Times New Roman"/>
            </a:endParaRPr>
          </a:p>
          <a:p>
            <a:pPr marL="1151438" lvl="2" indent="-152396">
              <a:spcBef>
                <a:spcPts val="533"/>
              </a:spcBef>
              <a:buClr>
                <a:schemeClr val="dk1"/>
              </a:buClr>
              <a:buSzPts val="900"/>
              <a:buNone/>
            </a:pPr>
            <a:endParaRPr sz="1867">
              <a:solidFill>
                <a:srgbClr val="000000"/>
              </a:solidFill>
              <a:latin typeface="Times New Roman"/>
              <a:ea typeface="Times New Roman"/>
              <a:cs typeface="Times New Roman"/>
              <a:sym typeface="Times New Roman"/>
            </a:endParaRPr>
          </a:p>
        </p:txBody>
      </p:sp>
      <p:sp>
        <p:nvSpPr>
          <p:cNvPr id="831" name="Google Shape;831;p81"/>
          <p:cNvSpPr/>
          <p:nvPr/>
        </p:nvSpPr>
        <p:spPr>
          <a:xfrm>
            <a:off x="876160" y="3238805"/>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man</a:t>
            </a:r>
            <a:endParaRPr sz="1600">
              <a:solidFill>
                <a:schemeClr val="lt1"/>
              </a:solidFill>
              <a:latin typeface="Times New Roman"/>
              <a:ea typeface="Times New Roman"/>
              <a:cs typeface="Times New Roman"/>
              <a:sym typeface="Times New Roman"/>
            </a:endParaRPr>
          </a:p>
        </p:txBody>
      </p:sp>
      <p:sp>
        <p:nvSpPr>
          <p:cNvPr id="832" name="Google Shape;832;p81"/>
          <p:cNvSpPr/>
          <p:nvPr/>
        </p:nvSpPr>
        <p:spPr>
          <a:xfrm>
            <a:off x="876160" y="3602763"/>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hole</a:t>
            </a:r>
            <a:endParaRPr sz="1600">
              <a:solidFill>
                <a:schemeClr val="lt1"/>
              </a:solidFill>
              <a:latin typeface="Times New Roman"/>
              <a:ea typeface="Times New Roman"/>
              <a:cs typeface="Times New Roman"/>
              <a:sym typeface="Times New Roman"/>
            </a:endParaRPr>
          </a:p>
        </p:txBody>
      </p:sp>
      <p:sp>
        <p:nvSpPr>
          <p:cNvPr id="833" name="Google Shape;833;p81"/>
          <p:cNvSpPr/>
          <p:nvPr/>
        </p:nvSpPr>
        <p:spPr>
          <a:xfrm>
            <a:off x="876160" y="3979000"/>
            <a:ext cx="5872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tree</a:t>
            </a:r>
            <a:endParaRPr sz="1600">
              <a:solidFill>
                <a:schemeClr val="lt1"/>
              </a:solidFill>
              <a:latin typeface="Times New Roman"/>
              <a:ea typeface="Times New Roman"/>
              <a:cs typeface="Times New Roman"/>
              <a:sym typeface="Times New Roman"/>
            </a:endParaRPr>
          </a:p>
        </p:txBody>
      </p:sp>
      <p:sp>
        <p:nvSpPr>
          <p:cNvPr id="834" name="Google Shape;834;p81"/>
          <p:cNvSpPr/>
          <p:nvPr/>
        </p:nvSpPr>
        <p:spPr>
          <a:xfrm>
            <a:off x="2658967" y="3470633"/>
            <a:ext cx="2517600" cy="5440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A </a:t>
            </a:r>
            <a:r>
              <a:rPr lang="en-US" altLang="zh-CN" sz="1600" b="1" u="sng">
                <a:solidFill>
                  <a:schemeClr val="lt1"/>
                </a:solidFill>
                <a:latin typeface="Times New Roman"/>
                <a:ea typeface="Times New Roman"/>
                <a:cs typeface="Times New Roman"/>
                <a:sym typeface="Times New Roman"/>
              </a:rPr>
              <a:t>man</a:t>
            </a:r>
            <a:r>
              <a:rPr lang="zh-CN" altLang="en-US" sz="1600">
                <a:solidFill>
                  <a:schemeClr val="lt1"/>
                </a:solidFill>
                <a:latin typeface="Times New Roman"/>
                <a:ea typeface="Times New Roman"/>
                <a:cs typeface="Times New Roman"/>
                <a:sym typeface="Times New Roman"/>
              </a:rPr>
              <a:t> </a:t>
            </a:r>
            <a:r>
              <a:rPr lang="en-US" altLang="zh-CN" sz="1600">
                <a:solidFill>
                  <a:schemeClr val="lt1"/>
                </a:solidFill>
                <a:latin typeface="Times New Roman"/>
                <a:ea typeface="Times New Roman"/>
                <a:cs typeface="Times New Roman"/>
                <a:sym typeface="Times New Roman"/>
              </a:rPr>
              <a:t>is </a:t>
            </a:r>
            <a:r>
              <a:rPr lang="en-US" altLang="zh-CN" sz="1600" b="1" u="sng">
                <a:solidFill>
                  <a:schemeClr val="lt1"/>
                </a:solidFill>
                <a:latin typeface="Times New Roman"/>
                <a:ea typeface="Times New Roman"/>
                <a:cs typeface="Times New Roman"/>
                <a:sym typeface="Times New Roman"/>
              </a:rPr>
              <a:t>dig</a:t>
            </a:r>
            <a:r>
              <a:rPr lang="en-US" altLang="zh-CN" sz="1600">
                <a:solidFill>
                  <a:schemeClr val="lt1"/>
                </a:solidFill>
                <a:latin typeface="Times New Roman"/>
                <a:ea typeface="Times New Roman"/>
                <a:cs typeface="Times New Roman"/>
                <a:sym typeface="Times New Roman"/>
              </a:rPr>
              <a:t>ging a </a:t>
            </a:r>
            <a:r>
              <a:rPr lang="en-US" altLang="zh-CN" sz="1600" b="1" u="sng">
                <a:solidFill>
                  <a:schemeClr val="lt1"/>
                </a:solidFill>
                <a:latin typeface="Times New Roman"/>
                <a:ea typeface="Times New Roman"/>
                <a:cs typeface="Times New Roman"/>
                <a:sym typeface="Times New Roman"/>
              </a:rPr>
              <a:t>hole</a:t>
            </a:r>
            <a:r>
              <a:rPr lang="zh-CN" altLang="en-US" sz="1600">
                <a:solidFill>
                  <a:schemeClr val="lt1"/>
                </a:solidFill>
                <a:latin typeface="Times New Roman"/>
                <a:ea typeface="Times New Roman"/>
                <a:cs typeface="Times New Roman"/>
                <a:sym typeface="Times New Roman"/>
              </a:rPr>
              <a:t> </a:t>
            </a:r>
            <a:r>
              <a:rPr lang="en-US" altLang="zh-CN" sz="1600">
                <a:solidFill>
                  <a:schemeClr val="lt1"/>
                </a:solidFill>
                <a:latin typeface="Times New Roman"/>
                <a:ea typeface="Times New Roman"/>
                <a:cs typeface="Times New Roman"/>
                <a:sym typeface="Times New Roman"/>
              </a:rPr>
              <a:t>near a </a:t>
            </a:r>
            <a:r>
              <a:rPr lang="en-US" altLang="zh-CN" sz="1600" b="1" u="sng">
                <a:solidFill>
                  <a:schemeClr val="lt1"/>
                </a:solidFill>
                <a:latin typeface="Times New Roman"/>
                <a:ea typeface="Times New Roman"/>
                <a:cs typeface="Times New Roman"/>
                <a:sym typeface="Times New Roman"/>
              </a:rPr>
              <a:t>tree</a:t>
            </a:r>
            <a:endParaRPr sz="1600" b="1" u="sng">
              <a:solidFill>
                <a:schemeClr val="lt1"/>
              </a:solidFill>
              <a:latin typeface="Times New Roman"/>
              <a:ea typeface="Times New Roman"/>
              <a:cs typeface="Times New Roman"/>
              <a:sym typeface="Times New Roman"/>
            </a:endParaRPr>
          </a:p>
        </p:txBody>
      </p:sp>
      <p:sp>
        <p:nvSpPr>
          <p:cNvPr id="835" name="Google Shape;835;p81"/>
          <p:cNvSpPr/>
          <p:nvPr/>
        </p:nvSpPr>
        <p:spPr>
          <a:xfrm>
            <a:off x="1860400" y="3572225"/>
            <a:ext cx="587200" cy="360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rgbClr val="000000"/>
                </a:solidFill>
                <a:latin typeface="Times New Roman"/>
                <a:ea typeface="Times New Roman"/>
                <a:cs typeface="Times New Roman"/>
                <a:sym typeface="Times New Roman"/>
              </a:rPr>
              <a:t>LM</a:t>
            </a:r>
            <a:endParaRPr sz="1600" b="1" u="sng">
              <a:solidFill>
                <a:srgbClr val="000000"/>
              </a:solidFill>
              <a:latin typeface="Times New Roman"/>
              <a:ea typeface="Times New Roman"/>
              <a:cs typeface="Times New Roman"/>
              <a:sym typeface="Times New Roman"/>
            </a:endParaRPr>
          </a:p>
        </p:txBody>
      </p:sp>
      <p:cxnSp>
        <p:nvCxnSpPr>
          <p:cNvPr id="836" name="Google Shape;836;p81"/>
          <p:cNvCxnSpPr>
            <a:stCxn id="831" idx="3"/>
            <a:endCxn id="835" idx="1"/>
          </p:cNvCxnSpPr>
          <p:nvPr/>
        </p:nvCxnSpPr>
        <p:spPr>
          <a:xfrm>
            <a:off x="1463360" y="3388605"/>
            <a:ext cx="397200" cy="3640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37" name="Google Shape;837;p81"/>
          <p:cNvCxnSpPr>
            <a:stCxn id="833" idx="3"/>
            <a:endCxn id="835" idx="1"/>
          </p:cNvCxnSpPr>
          <p:nvPr/>
        </p:nvCxnSpPr>
        <p:spPr>
          <a:xfrm rot="10800000" flipH="1">
            <a:off x="1463360" y="3752400"/>
            <a:ext cx="397200" cy="3764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38" name="Google Shape;838;p81"/>
          <p:cNvCxnSpPr>
            <a:stCxn id="832" idx="3"/>
            <a:endCxn id="835" idx="1"/>
          </p:cNvCxnSpPr>
          <p:nvPr/>
        </p:nvCxnSpPr>
        <p:spPr>
          <a:xfrm>
            <a:off x="1463360" y="3752563"/>
            <a:ext cx="397200" cy="0"/>
          </a:xfrm>
          <a:prstGeom prst="straightConnector1">
            <a:avLst/>
          </a:prstGeom>
          <a:noFill/>
          <a:ln w="12700" cap="flat" cmpd="sng">
            <a:solidFill>
              <a:schemeClr val="dk1"/>
            </a:solidFill>
            <a:prstDash val="solid"/>
            <a:miter lim="800000"/>
            <a:headEnd type="none" w="sm" len="sm"/>
            <a:tailEnd type="triangle" w="med" len="med"/>
          </a:ln>
        </p:spPr>
      </p:cxnSp>
      <p:cxnSp>
        <p:nvCxnSpPr>
          <p:cNvPr id="839" name="Google Shape;839;p81"/>
          <p:cNvCxnSpPr>
            <a:stCxn id="835" idx="3"/>
            <a:endCxn id="834" idx="1"/>
          </p:cNvCxnSpPr>
          <p:nvPr/>
        </p:nvCxnSpPr>
        <p:spPr>
          <a:xfrm rot="10800000" flipH="1">
            <a:off x="2447600" y="3742825"/>
            <a:ext cx="211200" cy="9600"/>
          </a:xfrm>
          <a:prstGeom prst="straightConnector1">
            <a:avLst/>
          </a:prstGeom>
          <a:noFill/>
          <a:ln w="12700" cap="flat" cmpd="sng">
            <a:solidFill>
              <a:schemeClr val="dk1"/>
            </a:solidFill>
            <a:prstDash val="solid"/>
            <a:miter lim="800000"/>
            <a:headEnd type="none" w="sm" len="sm"/>
            <a:tailEnd type="triangle" w="med" len="med"/>
          </a:ln>
        </p:spPr>
      </p:cxnSp>
      <p:sp>
        <p:nvSpPr>
          <p:cNvPr id="840" name="Google Shape;840;p81"/>
          <p:cNvSpPr/>
          <p:nvPr/>
        </p:nvSpPr>
        <p:spPr>
          <a:xfrm>
            <a:off x="876160" y="5625955"/>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Context</a:t>
            </a:r>
            <a:endParaRPr sz="1600">
              <a:solidFill>
                <a:schemeClr val="lt1"/>
              </a:solidFill>
              <a:latin typeface="Times New Roman"/>
              <a:ea typeface="Times New Roman"/>
              <a:cs typeface="Times New Roman"/>
              <a:sym typeface="Times New Roman"/>
            </a:endParaRPr>
          </a:p>
        </p:txBody>
      </p:sp>
      <p:sp>
        <p:nvSpPr>
          <p:cNvPr id="841" name="Google Shape;841;p81"/>
          <p:cNvSpPr/>
          <p:nvPr/>
        </p:nvSpPr>
        <p:spPr>
          <a:xfrm>
            <a:off x="876160" y="6366151"/>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Sentiment</a:t>
            </a:r>
            <a:endParaRPr sz="1600">
              <a:solidFill>
                <a:schemeClr val="lt1"/>
              </a:solidFill>
              <a:latin typeface="Times New Roman"/>
              <a:ea typeface="Times New Roman"/>
              <a:cs typeface="Times New Roman"/>
              <a:sym typeface="Times New Roman"/>
            </a:endParaRPr>
          </a:p>
        </p:txBody>
      </p:sp>
      <p:sp>
        <p:nvSpPr>
          <p:cNvPr id="842" name="Google Shape;842;p81"/>
          <p:cNvSpPr/>
          <p:nvPr/>
        </p:nvSpPr>
        <p:spPr>
          <a:xfrm>
            <a:off x="3872169" y="5959376"/>
            <a:ext cx="1304400" cy="3604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Next plot</a:t>
            </a:r>
            <a:endParaRPr sz="1600" b="1" u="sng">
              <a:solidFill>
                <a:schemeClr val="lt1"/>
              </a:solidFill>
              <a:latin typeface="Times New Roman"/>
              <a:ea typeface="Times New Roman"/>
              <a:cs typeface="Times New Roman"/>
              <a:sym typeface="Times New Roman"/>
            </a:endParaRPr>
          </a:p>
        </p:txBody>
      </p:sp>
      <p:sp>
        <p:nvSpPr>
          <p:cNvPr id="843" name="Google Shape;843;p81"/>
          <p:cNvSpPr/>
          <p:nvPr/>
        </p:nvSpPr>
        <p:spPr>
          <a:xfrm>
            <a:off x="3073616" y="5959375"/>
            <a:ext cx="587200" cy="3604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rgbClr val="000000"/>
                </a:solidFill>
                <a:latin typeface="Times New Roman"/>
                <a:ea typeface="Times New Roman"/>
                <a:cs typeface="Times New Roman"/>
                <a:sym typeface="Times New Roman"/>
              </a:rPr>
              <a:t>LM</a:t>
            </a:r>
            <a:endParaRPr sz="1600" b="1" u="sng">
              <a:solidFill>
                <a:srgbClr val="000000"/>
              </a:solidFill>
              <a:latin typeface="Times New Roman"/>
              <a:ea typeface="Times New Roman"/>
              <a:cs typeface="Times New Roman"/>
              <a:sym typeface="Times New Roman"/>
            </a:endParaRPr>
          </a:p>
        </p:txBody>
      </p:sp>
      <p:cxnSp>
        <p:nvCxnSpPr>
          <p:cNvPr id="844" name="Google Shape;844;p81"/>
          <p:cNvCxnSpPr>
            <a:stCxn id="840" idx="3"/>
            <a:endCxn id="843" idx="1"/>
          </p:cNvCxnSpPr>
          <p:nvPr/>
        </p:nvCxnSpPr>
        <p:spPr>
          <a:xfrm>
            <a:off x="2676560" y="5775755"/>
            <a:ext cx="397200" cy="3640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45" name="Google Shape;845;p81"/>
          <p:cNvCxnSpPr>
            <a:stCxn id="841" idx="3"/>
            <a:endCxn id="843" idx="1"/>
          </p:cNvCxnSpPr>
          <p:nvPr/>
        </p:nvCxnSpPr>
        <p:spPr>
          <a:xfrm rot="10800000" flipH="1">
            <a:off x="2676560" y="6139551"/>
            <a:ext cx="397200" cy="3764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846" name="Google Shape;846;p81"/>
          <p:cNvCxnSpPr>
            <a:stCxn id="847" idx="3"/>
            <a:endCxn id="843" idx="1"/>
          </p:cNvCxnSpPr>
          <p:nvPr/>
        </p:nvCxnSpPr>
        <p:spPr>
          <a:xfrm rot="10800000" flipH="1">
            <a:off x="2676560" y="6139583"/>
            <a:ext cx="397200" cy="2400"/>
          </a:xfrm>
          <a:prstGeom prst="straightConnector1">
            <a:avLst/>
          </a:prstGeom>
          <a:noFill/>
          <a:ln w="12700" cap="flat" cmpd="sng">
            <a:solidFill>
              <a:schemeClr val="dk1"/>
            </a:solidFill>
            <a:prstDash val="solid"/>
            <a:miter lim="800000"/>
            <a:headEnd type="none" w="sm" len="sm"/>
            <a:tailEnd type="triangle" w="med" len="med"/>
          </a:ln>
        </p:spPr>
      </p:cxnSp>
      <p:cxnSp>
        <p:nvCxnSpPr>
          <p:cNvPr id="848" name="Google Shape;848;p81"/>
          <p:cNvCxnSpPr>
            <a:stCxn id="843" idx="3"/>
            <a:endCxn id="842" idx="1"/>
          </p:cNvCxnSpPr>
          <p:nvPr/>
        </p:nvCxnSpPr>
        <p:spPr>
          <a:xfrm>
            <a:off x="3660816" y="6139575"/>
            <a:ext cx="211200" cy="0"/>
          </a:xfrm>
          <a:prstGeom prst="straightConnector1">
            <a:avLst/>
          </a:prstGeom>
          <a:noFill/>
          <a:ln w="12700" cap="flat" cmpd="sng">
            <a:solidFill>
              <a:schemeClr val="dk1"/>
            </a:solidFill>
            <a:prstDash val="solid"/>
            <a:miter lim="800000"/>
            <a:headEnd type="none" w="sm" len="sm"/>
            <a:tailEnd type="triangle" w="med" len="med"/>
          </a:ln>
        </p:spPr>
      </p:cxnSp>
      <p:sp>
        <p:nvSpPr>
          <p:cNvPr id="847" name="Google Shape;847;p81"/>
          <p:cNvSpPr/>
          <p:nvPr/>
        </p:nvSpPr>
        <p:spPr>
          <a:xfrm>
            <a:off x="876160" y="5992183"/>
            <a:ext cx="1800400" cy="299600"/>
          </a:xfrm>
          <a:prstGeom prst="rect">
            <a:avLst/>
          </a:prstGeom>
          <a:solidFill>
            <a:srgbClr val="76717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600">
                <a:solidFill>
                  <a:schemeClr val="lt1"/>
                </a:solidFill>
                <a:latin typeface="Times New Roman"/>
                <a:ea typeface="Times New Roman"/>
                <a:cs typeface="Times New Roman"/>
                <a:sym typeface="Times New Roman"/>
              </a:rPr>
              <a:t>Keyword</a:t>
            </a:r>
            <a:endParaRPr sz="1600">
              <a:solidFill>
                <a:schemeClr val="lt1"/>
              </a:solidFill>
              <a:latin typeface="Times New Roman"/>
              <a:ea typeface="Times New Roman"/>
              <a:cs typeface="Times New Roman"/>
              <a:sym typeface="Times New Roman"/>
            </a:endParaRPr>
          </a:p>
        </p:txBody>
      </p:sp>
      <p:sp>
        <p:nvSpPr>
          <p:cNvPr id="849" name="Google Shape;849;p81"/>
          <p:cNvSpPr/>
          <p:nvPr/>
        </p:nvSpPr>
        <p:spPr>
          <a:xfrm>
            <a:off x="5913120" y="1534332"/>
            <a:ext cx="5377200" cy="1596400"/>
          </a:xfrm>
          <a:prstGeom prst="rect">
            <a:avLst/>
          </a:prstGeom>
          <a:solidFill>
            <a:srgbClr val="8296B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50" name="Google Shape;850;p81"/>
          <p:cNvSpPr/>
          <p:nvPr/>
        </p:nvSpPr>
        <p:spPr>
          <a:xfrm>
            <a:off x="5913120" y="5323667"/>
            <a:ext cx="5377200" cy="1162400"/>
          </a:xfrm>
          <a:prstGeom prst="rect">
            <a:avLst/>
          </a:prstGeom>
          <a:solidFill>
            <a:srgbClr val="8296B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51" name="Google Shape;851;p81"/>
          <p:cNvSpPr/>
          <p:nvPr/>
        </p:nvSpPr>
        <p:spPr>
          <a:xfrm>
            <a:off x="6038715" y="1686784"/>
            <a:ext cx="1811200" cy="1236000"/>
          </a:xfrm>
          <a:prstGeom prst="rect">
            <a:avLst/>
          </a:prstGeom>
          <a:solidFill>
            <a:srgbClr val="BFBFB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Times New Roman"/>
              <a:ea typeface="Times New Roman"/>
              <a:cs typeface="Times New Roman"/>
              <a:sym typeface="Times New Roman"/>
            </a:endParaRPr>
          </a:p>
        </p:txBody>
      </p:sp>
      <p:sp>
        <p:nvSpPr>
          <p:cNvPr id="852" name="Google Shape;852;p81"/>
          <p:cNvSpPr/>
          <p:nvPr/>
        </p:nvSpPr>
        <p:spPr>
          <a:xfrm>
            <a:off x="5913120" y="3430125"/>
            <a:ext cx="5377200" cy="594400"/>
          </a:xfrm>
          <a:prstGeom prst="rect">
            <a:avLst/>
          </a:prstGeom>
          <a:solidFill>
            <a:srgbClr val="7F7F7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Prompt Template</a:t>
            </a:r>
            <a:endParaRPr sz="1867">
              <a:solidFill>
                <a:schemeClr val="lt1"/>
              </a:solidFill>
              <a:latin typeface="Times New Roman"/>
              <a:ea typeface="Times New Roman"/>
              <a:cs typeface="Times New Roman"/>
              <a:sym typeface="Times New Roman"/>
            </a:endParaRPr>
          </a:p>
        </p:txBody>
      </p:sp>
      <p:sp>
        <p:nvSpPr>
          <p:cNvPr id="853" name="Google Shape;853;p81"/>
          <p:cNvSpPr txBox="1"/>
          <p:nvPr/>
        </p:nvSpPr>
        <p:spPr>
          <a:xfrm>
            <a:off x="6048336" y="1691521"/>
            <a:ext cx="70560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Context</a:t>
            </a:r>
            <a:endParaRPr sz="1200" b="1">
              <a:solidFill>
                <a:schemeClr val="dk1"/>
              </a:solidFill>
              <a:latin typeface="Times New Roman"/>
              <a:ea typeface="Times New Roman"/>
              <a:cs typeface="Times New Roman"/>
              <a:sym typeface="Times New Roman"/>
            </a:endParaRPr>
          </a:p>
        </p:txBody>
      </p:sp>
      <p:sp>
        <p:nvSpPr>
          <p:cNvPr id="854" name="Google Shape;854;p81"/>
          <p:cNvSpPr/>
          <p:nvPr/>
        </p:nvSpPr>
        <p:spPr>
          <a:xfrm>
            <a:off x="7940247" y="1686783"/>
            <a:ext cx="1811200" cy="1236000"/>
          </a:xfrm>
          <a:prstGeom prst="rect">
            <a:avLst/>
          </a:prstGeom>
          <a:solidFill>
            <a:srgbClr val="BFBFB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Times New Roman"/>
              <a:ea typeface="Times New Roman"/>
              <a:cs typeface="Times New Roman"/>
              <a:sym typeface="Times New Roman"/>
            </a:endParaRPr>
          </a:p>
        </p:txBody>
      </p:sp>
      <p:sp>
        <p:nvSpPr>
          <p:cNvPr id="855" name="Google Shape;855;p81"/>
          <p:cNvSpPr/>
          <p:nvPr/>
        </p:nvSpPr>
        <p:spPr>
          <a:xfrm>
            <a:off x="9853224" y="1686784"/>
            <a:ext cx="1335600" cy="1236000"/>
          </a:xfrm>
          <a:prstGeom prst="rect">
            <a:avLst/>
          </a:prstGeom>
          <a:solidFill>
            <a:srgbClr val="BFBFB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Times New Roman"/>
              <a:ea typeface="Times New Roman"/>
              <a:cs typeface="Times New Roman"/>
              <a:sym typeface="Times New Roman"/>
            </a:endParaRPr>
          </a:p>
        </p:txBody>
      </p:sp>
      <p:sp>
        <p:nvSpPr>
          <p:cNvPr id="856" name="Google Shape;856;p81"/>
          <p:cNvSpPr txBox="1"/>
          <p:nvPr/>
        </p:nvSpPr>
        <p:spPr>
          <a:xfrm>
            <a:off x="7951692" y="1691521"/>
            <a:ext cx="74880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Emotion</a:t>
            </a:r>
            <a:endParaRPr sz="1200" b="1">
              <a:solidFill>
                <a:schemeClr val="dk1"/>
              </a:solidFill>
              <a:latin typeface="Times New Roman"/>
              <a:ea typeface="Times New Roman"/>
              <a:cs typeface="Times New Roman"/>
              <a:sym typeface="Times New Roman"/>
            </a:endParaRPr>
          </a:p>
        </p:txBody>
      </p:sp>
      <p:sp>
        <p:nvSpPr>
          <p:cNvPr id="857" name="Google Shape;857;p81"/>
          <p:cNvSpPr txBox="1"/>
          <p:nvPr/>
        </p:nvSpPr>
        <p:spPr>
          <a:xfrm>
            <a:off x="9853224" y="1691521"/>
            <a:ext cx="1103200"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Named Entity</a:t>
            </a:r>
            <a:endParaRPr sz="1200" b="1">
              <a:solidFill>
                <a:schemeClr val="dk1"/>
              </a:solidFill>
              <a:latin typeface="Times New Roman"/>
              <a:ea typeface="Times New Roman"/>
              <a:cs typeface="Times New Roman"/>
              <a:sym typeface="Times New Roman"/>
            </a:endParaRPr>
          </a:p>
        </p:txBody>
      </p:sp>
      <p:sp>
        <p:nvSpPr>
          <p:cNvPr id="858" name="Google Shape;858;p81"/>
          <p:cNvSpPr txBox="1"/>
          <p:nvPr/>
        </p:nvSpPr>
        <p:spPr>
          <a:xfrm>
            <a:off x="6065955" y="5827261"/>
            <a:ext cx="5153600" cy="543826"/>
          </a:xfrm>
          <a:prstGeom prst="rect">
            <a:avLst/>
          </a:prstGeom>
          <a:noFill/>
          <a:ln>
            <a:noFill/>
          </a:ln>
        </p:spPr>
        <p:txBody>
          <a:bodyPr spcFirstLastPara="1" wrap="square" lIns="91433" tIns="45700" rIns="91433" bIns="45700" anchor="t" anchorCtr="0">
            <a:spAutoFit/>
          </a:bodyPr>
          <a:lstStyle/>
          <a:p>
            <a:r>
              <a:rPr lang="en-US" altLang="zh-CN" sz="1467">
                <a:solidFill>
                  <a:schemeClr val="lt1"/>
                </a:solidFill>
                <a:latin typeface="IBM Plex Mono"/>
                <a:ea typeface="IBM Plex Mono"/>
                <a:cs typeface="IBM Plex Mono"/>
                <a:sym typeface="IBM Plex Mono"/>
              </a:rPr>
              <a:t>Suddenly, </a:t>
            </a:r>
            <a:r>
              <a:rPr lang="en-US" altLang="zh-CN" sz="1467" b="1" u="sng">
                <a:solidFill>
                  <a:schemeClr val="lt1"/>
                </a:solidFill>
                <a:latin typeface="IBM Plex Mono"/>
                <a:ea typeface="IBM Plex Mono"/>
                <a:cs typeface="IBM Plex Mono"/>
                <a:sym typeface="IBM Plex Mono"/>
              </a:rPr>
              <a:t>Kevin</a:t>
            </a:r>
            <a:r>
              <a:rPr lang="zh-CN" altLang="en-US" sz="1467">
                <a:solidFill>
                  <a:schemeClr val="lt1"/>
                </a:solidFill>
                <a:latin typeface="IBM Plex Mono"/>
                <a:ea typeface="IBM Plex Mono"/>
                <a:cs typeface="IBM Plex Mono"/>
                <a:sym typeface="IBM Plex Mono"/>
              </a:rPr>
              <a:t> </a:t>
            </a:r>
            <a:r>
              <a:rPr lang="en-US" altLang="zh-CN" sz="1467">
                <a:solidFill>
                  <a:schemeClr val="lt1"/>
                </a:solidFill>
                <a:latin typeface="IBM Plex Mono"/>
                <a:ea typeface="IBM Plex Mono"/>
                <a:cs typeface="IBM Plex Mono"/>
                <a:sym typeface="IBM Plex Mono"/>
              </a:rPr>
              <a:t>felt a sharp pain in his </a:t>
            </a:r>
            <a:r>
              <a:rPr lang="en-US" altLang="zh-CN" sz="1467" b="1" u="sng">
                <a:solidFill>
                  <a:schemeClr val="lt1"/>
                </a:solidFill>
                <a:latin typeface="IBM Plex Mono"/>
                <a:ea typeface="IBM Plex Mono"/>
                <a:cs typeface="IBM Plex Mono"/>
                <a:sym typeface="IBM Plex Mono"/>
              </a:rPr>
              <a:t>foot</a:t>
            </a:r>
            <a:r>
              <a:rPr lang="en-US" altLang="zh-CN" sz="1467">
                <a:solidFill>
                  <a:schemeClr val="lt1"/>
                </a:solidFill>
                <a:latin typeface="IBM Plex Mono"/>
                <a:ea typeface="IBM Plex Mono"/>
                <a:cs typeface="IBM Plex Mono"/>
                <a:sym typeface="IBM Plex Mono"/>
              </a:rPr>
              <a:t>.</a:t>
            </a:r>
            <a:endParaRPr sz="1467">
              <a:solidFill>
                <a:schemeClr val="lt1"/>
              </a:solidFill>
              <a:latin typeface="IBM Plex Mono"/>
              <a:ea typeface="IBM Plex Mono"/>
              <a:cs typeface="IBM Plex Mono"/>
              <a:sym typeface="IBM Plex Mono"/>
            </a:endParaRPr>
          </a:p>
        </p:txBody>
      </p:sp>
      <p:sp>
        <p:nvSpPr>
          <p:cNvPr id="859" name="Google Shape;859;p81"/>
          <p:cNvSpPr txBox="1"/>
          <p:nvPr/>
        </p:nvSpPr>
        <p:spPr>
          <a:xfrm>
            <a:off x="7956695" y="1920143"/>
            <a:ext cx="1097200" cy="954067"/>
          </a:xfrm>
          <a:prstGeom prst="rect">
            <a:avLst/>
          </a:prstGeom>
          <a:noFill/>
          <a:ln>
            <a:noFill/>
          </a:ln>
        </p:spPr>
        <p:txBody>
          <a:bodyPr spcFirstLastPara="1" wrap="square" lIns="91433" tIns="45700" rIns="91433" bIns="45700" anchor="t" anchorCtr="0">
            <a:spAutoFit/>
          </a:bodyPr>
          <a:lstStyle/>
          <a:p>
            <a:pPr>
              <a:lnSpc>
                <a:spcPct val="140000"/>
              </a:lnSpc>
            </a:pPr>
            <a:r>
              <a:rPr lang="en-US" altLang="zh-CN" sz="800">
                <a:solidFill>
                  <a:schemeClr val="dk1"/>
                </a:solidFill>
                <a:latin typeface="IBM Plex Mono"/>
                <a:ea typeface="IBM Plex Mono"/>
                <a:cs typeface="IBM Plex Mono"/>
                <a:sym typeface="IBM Plex Mono"/>
              </a:rPr>
              <a:t>fear, </a:t>
            </a:r>
            <a:endParaRPr sz="1333"/>
          </a:p>
          <a:p>
            <a:pPr>
              <a:lnSpc>
                <a:spcPct val="140000"/>
              </a:lnSpc>
            </a:pPr>
            <a:r>
              <a:rPr lang="en-US" altLang="zh-CN" sz="800">
                <a:solidFill>
                  <a:schemeClr val="dk1"/>
                </a:solidFill>
                <a:latin typeface="IBM Plex Mono"/>
                <a:ea typeface="IBM Plex Mono"/>
                <a:cs typeface="IBM Plex Mono"/>
                <a:sym typeface="IBM Plex Mono"/>
              </a:rPr>
              <a:t>surprise, </a:t>
            </a:r>
            <a:endParaRPr sz="1333"/>
          </a:p>
          <a:p>
            <a:pPr>
              <a:lnSpc>
                <a:spcPct val="140000"/>
              </a:lnSpc>
            </a:pPr>
            <a:r>
              <a:rPr lang="en-US" altLang="zh-CN" sz="800">
                <a:solidFill>
                  <a:schemeClr val="dk1"/>
                </a:solidFill>
                <a:latin typeface="IBM Plex Mono"/>
                <a:ea typeface="IBM Plex Mono"/>
                <a:cs typeface="IBM Plex Mono"/>
                <a:sym typeface="IBM Plex Mono"/>
              </a:rPr>
              <a:t>sadness, </a:t>
            </a:r>
            <a:endParaRPr sz="1333"/>
          </a:p>
          <a:p>
            <a:pPr>
              <a:lnSpc>
                <a:spcPct val="140000"/>
              </a:lnSpc>
            </a:pPr>
            <a:r>
              <a:rPr lang="en-US" altLang="zh-CN" sz="800">
                <a:solidFill>
                  <a:schemeClr val="dk1"/>
                </a:solidFill>
                <a:latin typeface="IBM Plex Mono"/>
                <a:ea typeface="IBM Plex Mono"/>
                <a:cs typeface="IBM Plex Mono"/>
                <a:sym typeface="IBM Plex Mono"/>
              </a:rPr>
              <a:t>disgust, </a:t>
            </a:r>
            <a:endParaRPr sz="1333"/>
          </a:p>
          <a:p>
            <a:pPr>
              <a:lnSpc>
                <a:spcPct val="140000"/>
              </a:lnSpc>
            </a:pPr>
            <a:r>
              <a:rPr lang="en-US" altLang="zh-CN" sz="800">
                <a:solidFill>
                  <a:schemeClr val="dk1"/>
                </a:solidFill>
                <a:latin typeface="IBM Plex Mono"/>
                <a:ea typeface="IBM Plex Mono"/>
                <a:cs typeface="IBM Plex Mono"/>
                <a:sym typeface="IBM Plex Mono"/>
              </a:rPr>
              <a:t>anger</a:t>
            </a:r>
            <a:endParaRPr sz="1333"/>
          </a:p>
        </p:txBody>
      </p:sp>
      <p:sp>
        <p:nvSpPr>
          <p:cNvPr id="860" name="Google Shape;860;p81"/>
          <p:cNvSpPr txBox="1"/>
          <p:nvPr/>
        </p:nvSpPr>
        <p:spPr>
          <a:xfrm>
            <a:off x="9859339" y="1920786"/>
            <a:ext cx="1097200" cy="437002"/>
          </a:xfrm>
          <a:prstGeom prst="rect">
            <a:avLst/>
          </a:prstGeom>
          <a:noFill/>
          <a:ln>
            <a:noFill/>
          </a:ln>
        </p:spPr>
        <p:txBody>
          <a:bodyPr spcFirstLastPara="1" wrap="square" lIns="91433" tIns="45700" rIns="91433" bIns="45700" anchor="t" anchorCtr="0">
            <a:spAutoFit/>
          </a:bodyPr>
          <a:lstStyle/>
          <a:p>
            <a:pPr>
              <a:lnSpc>
                <a:spcPct val="140000"/>
              </a:lnSpc>
            </a:pPr>
            <a:r>
              <a:rPr lang="en-US" altLang="zh-CN" sz="800">
                <a:solidFill>
                  <a:schemeClr val="dk1"/>
                </a:solidFill>
                <a:latin typeface="IBM Plex Mono"/>
                <a:ea typeface="IBM Plex Mono"/>
                <a:cs typeface="IBM Plex Mono"/>
                <a:sym typeface="IBM Plex Mono"/>
              </a:rPr>
              <a:t>Kevin, </a:t>
            </a:r>
            <a:endParaRPr sz="1333"/>
          </a:p>
          <a:p>
            <a:pPr>
              <a:lnSpc>
                <a:spcPct val="140000"/>
              </a:lnSpc>
            </a:pPr>
            <a:r>
              <a:rPr lang="en-US" altLang="zh-CN" sz="800">
                <a:solidFill>
                  <a:schemeClr val="dk1"/>
                </a:solidFill>
                <a:latin typeface="IBM Plex Mono"/>
                <a:ea typeface="IBM Plex Mono"/>
                <a:cs typeface="IBM Plex Mono"/>
                <a:sym typeface="IBM Plex Mono"/>
              </a:rPr>
              <a:t>foot</a:t>
            </a:r>
            <a:endParaRPr sz="1333"/>
          </a:p>
        </p:txBody>
      </p:sp>
      <p:sp>
        <p:nvSpPr>
          <p:cNvPr id="861" name="Google Shape;861;p81"/>
          <p:cNvSpPr txBox="1"/>
          <p:nvPr/>
        </p:nvSpPr>
        <p:spPr>
          <a:xfrm>
            <a:off x="5911976" y="5351834"/>
            <a:ext cx="4364000" cy="379615"/>
          </a:xfrm>
          <a:prstGeom prst="rect">
            <a:avLst/>
          </a:prstGeom>
          <a:noFill/>
          <a:ln>
            <a:noFill/>
          </a:ln>
        </p:spPr>
        <p:txBody>
          <a:bodyPr spcFirstLastPara="1" wrap="square" lIns="91433" tIns="45700" rIns="91433" bIns="45700" anchor="t" anchorCtr="0">
            <a:spAutoFit/>
          </a:bodyPr>
          <a:lstStyle/>
          <a:p>
            <a:r>
              <a:rPr lang="en-US" altLang="zh-CN" sz="1867" b="1">
                <a:solidFill>
                  <a:schemeClr val="lt1"/>
                </a:solidFill>
                <a:latin typeface="Times New Roman"/>
                <a:ea typeface="Times New Roman"/>
                <a:cs typeface="Times New Roman"/>
                <a:sym typeface="Times New Roman"/>
              </a:rPr>
              <a:t>Generated Next Sentence</a:t>
            </a:r>
            <a:endParaRPr sz="1867" b="1">
              <a:solidFill>
                <a:schemeClr val="lt1"/>
              </a:solidFill>
              <a:latin typeface="Times New Roman"/>
              <a:ea typeface="Times New Roman"/>
              <a:cs typeface="Times New Roman"/>
              <a:sym typeface="Times New Roman"/>
            </a:endParaRPr>
          </a:p>
        </p:txBody>
      </p:sp>
      <p:cxnSp>
        <p:nvCxnSpPr>
          <p:cNvPr id="862" name="Google Shape;862;p81"/>
          <p:cNvCxnSpPr/>
          <p:nvPr/>
        </p:nvCxnSpPr>
        <p:spPr>
          <a:xfrm>
            <a:off x="5911952" y="5721152"/>
            <a:ext cx="5378400" cy="0"/>
          </a:xfrm>
          <a:prstGeom prst="straightConnector1">
            <a:avLst/>
          </a:prstGeom>
          <a:noFill/>
          <a:ln w="9525" cap="flat" cmpd="sng">
            <a:solidFill>
              <a:schemeClr val="dk1"/>
            </a:solidFill>
            <a:prstDash val="solid"/>
            <a:miter lim="800000"/>
            <a:headEnd type="none" w="sm" len="sm"/>
            <a:tailEnd type="none" w="sm" len="sm"/>
          </a:ln>
        </p:spPr>
      </p:cxnSp>
      <p:cxnSp>
        <p:nvCxnSpPr>
          <p:cNvPr id="863" name="Google Shape;863;p81"/>
          <p:cNvCxnSpPr/>
          <p:nvPr/>
        </p:nvCxnSpPr>
        <p:spPr>
          <a:xfrm>
            <a:off x="6048336" y="1934031"/>
            <a:ext cx="1801600" cy="0"/>
          </a:xfrm>
          <a:prstGeom prst="straightConnector1">
            <a:avLst/>
          </a:prstGeom>
          <a:noFill/>
          <a:ln w="9525" cap="flat" cmpd="sng">
            <a:solidFill>
              <a:schemeClr val="dk1"/>
            </a:solidFill>
            <a:prstDash val="solid"/>
            <a:miter lim="800000"/>
            <a:headEnd type="none" w="sm" len="sm"/>
            <a:tailEnd type="none" w="sm" len="sm"/>
          </a:ln>
        </p:spPr>
      </p:cxnSp>
      <p:cxnSp>
        <p:nvCxnSpPr>
          <p:cNvPr id="864" name="Google Shape;864;p81"/>
          <p:cNvCxnSpPr/>
          <p:nvPr/>
        </p:nvCxnSpPr>
        <p:spPr>
          <a:xfrm>
            <a:off x="7951692" y="1934031"/>
            <a:ext cx="1801600" cy="0"/>
          </a:xfrm>
          <a:prstGeom prst="straightConnector1">
            <a:avLst/>
          </a:prstGeom>
          <a:noFill/>
          <a:ln w="9525" cap="flat" cmpd="sng">
            <a:solidFill>
              <a:schemeClr val="dk1"/>
            </a:solidFill>
            <a:prstDash val="solid"/>
            <a:miter lim="800000"/>
            <a:headEnd type="none" w="sm" len="sm"/>
            <a:tailEnd type="none" w="sm" len="sm"/>
          </a:ln>
        </p:spPr>
      </p:cxnSp>
      <p:cxnSp>
        <p:nvCxnSpPr>
          <p:cNvPr id="865" name="Google Shape;865;p81"/>
          <p:cNvCxnSpPr/>
          <p:nvPr/>
        </p:nvCxnSpPr>
        <p:spPr>
          <a:xfrm>
            <a:off x="9853224" y="1934031"/>
            <a:ext cx="1335600" cy="0"/>
          </a:xfrm>
          <a:prstGeom prst="straightConnector1">
            <a:avLst/>
          </a:prstGeom>
          <a:noFill/>
          <a:ln w="9525" cap="flat" cmpd="sng">
            <a:solidFill>
              <a:schemeClr val="dk1"/>
            </a:solidFill>
            <a:prstDash val="solid"/>
            <a:miter lim="800000"/>
            <a:headEnd type="none" w="sm" len="sm"/>
            <a:tailEnd type="none" w="sm" len="sm"/>
          </a:ln>
        </p:spPr>
      </p:cxnSp>
      <p:cxnSp>
        <p:nvCxnSpPr>
          <p:cNvPr id="866" name="Google Shape;866;p81"/>
          <p:cNvCxnSpPr>
            <a:stCxn id="849" idx="2"/>
            <a:endCxn id="852" idx="0"/>
          </p:cNvCxnSpPr>
          <p:nvPr/>
        </p:nvCxnSpPr>
        <p:spPr>
          <a:xfrm>
            <a:off x="8601720" y="3130732"/>
            <a:ext cx="0" cy="299200"/>
          </a:xfrm>
          <a:prstGeom prst="straightConnector1">
            <a:avLst/>
          </a:prstGeom>
          <a:noFill/>
          <a:ln w="19050" cap="flat" cmpd="sng">
            <a:solidFill>
              <a:schemeClr val="dk1"/>
            </a:solidFill>
            <a:prstDash val="solid"/>
            <a:miter lim="800000"/>
            <a:headEnd type="none" w="sm" len="sm"/>
            <a:tailEnd type="triangle" w="med" len="med"/>
          </a:ln>
        </p:spPr>
      </p:cxnSp>
      <p:sp>
        <p:nvSpPr>
          <p:cNvPr id="867" name="Google Shape;867;p81"/>
          <p:cNvSpPr txBox="1"/>
          <p:nvPr/>
        </p:nvSpPr>
        <p:spPr>
          <a:xfrm>
            <a:off x="6056200" y="1973885"/>
            <a:ext cx="1605200" cy="855515"/>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800">
                <a:solidFill>
                  <a:schemeClr val="dk1"/>
                </a:solidFill>
                <a:latin typeface="IBM Plex Mono"/>
                <a:ea typeface="IBM Plex Mono"/>
                <a:cs typeface="IBM Plex Mono"/>
                <a:sym typeface="IBM Plex Mono"/>
              </a:rPr>
              <a:t>Kevin went to the beach with his wife one day.</a:t>
            </a:r>
            <a:endParaRPr sz="133">
              <a:solidFill>
                <a:schemeClr val="dk1"/>
              </a:solidFill>
              <a:latin typeface="IBM Plex Mono"/>
              <a:ea typeface="IBM Plex Mono"/>
              <a:cs typeface="IBM Plex Mono"/>
              <a:sym typeface="IBM Plex Mono"/>
            </a:endParaRPr>
          </a:p>
          <a:p>
            <a:pPr>
              <a:lnSpc>
                <a:spcPct val="120000"/>
              </a:lnSpc>
            </a:pPr>
            <a:endParaRPr sz="133">
              <a:solidFill>
                <a:schemeClr val="dk1"/>
              </a:solidFill>
              <a:latin typeface="IBM Plex Mono"/>
              <a:ea typeface="IBM Plex Mono"/>
              <a:cs typeface="IBM Plex Mono"/>
              <a:sym typeface="IBM Plex Mono"/>
            </a:endParaRPr>
          </a:p>
          <a:p>
            <a:pPr>
              <a:lnSpc>
                <a:spcPct val="120000"/>
              </a:lnSpc>
            </a:pPr>
            <a:r>
              <a:rPr lang="en-US" altLang="zh-CN" sz="800">
                <a:solidFill>
                  <a:schemeClr val="dk1"/>
                </a:solidFill>
                <a:latin typeface="IBM Plex Mono"/>
                <a:ea typeface="IBM Plex Mono"/>
                <a:cs typeface="IBM Plex Mono"/>
                <a:sym typeface="IBM Plex Mono"/>
              </a:rPr>
              <a:t>They went into the water and began to swim around.</a:t>
            </a:r>
            <a:endParaRPr sz="1333"/>
          </a:p>
        </p:txBody>
      </p:sp>
      <p:cxnSp>
        <p:nvCxnSpPr>
          <p:cNvPr id="868" name="Google Shape;868;p81"/>
          <p:cNvCxnSpPr>
            <a:stCxn id="852" idx="2"/>
          </p:cNvCxnSpPr>
          <p:nvPr/>
        </p:nvCxnSpPr>
        <p:spPr>
          <a:xfrm>
            <a:off x="8601720" y="4024525"/>
            <a:ext cx="0" cy="299600"/>
          </a:xfrm>
          <a:prstGeom prst="straightConnector1">
            <a:avLst/>
          </a:prstGeom>
          <a:noFill/>
          <a:ln w="19050" cap="flat" cmpd="sng">
            <a:solidFill>
              <a:schemeClr val="dk1"/>
            </a:solidFill>
            <a:prstDash val="solid"/>
            <a:miter lim="800000"/>
            <a:headEnd type="none" w="sm" len="sm"/>
            <a:tailEnd type="triangle" w="med" len="med"/>
          </a:ln>
        </p:spPr>
      </p:cxnSp>
      <p:cxnSp>
        <p:nvCxnSpPr>
          <p:cNvPr id="869" name="Google Shape;869;p81"/>
          <p:cNvCxnSpPr>
            <a:endCxn id="850" idx="0"/>
          </p:cNvCxnSpPr>
          <p:nvPr/>
        </p:nvCxnSpPr>
        <p:spPr>
          <a:xfrm>
            <a:off x="8601720" y="4918467"/>
            <a:ext cx="0" cy="405200"/>
          </a:xfrm>
          <a:prstGeom prst="straightConnector1">
            <a:avLst/>
          </a:prstGeom>
          <a:noFill/>
          <a:ln w="19050" cap="flat" cmpd="sng">
            <a:solidFill>
              <a:schemeClr val="dk1"/>
            </a:solidFill>
            <a:prstDash val="solid"/>
            <a:miter lim="800000"/>
            <a:headEnd type="none" w="sm" len="sm"/>
            <a:tailEnd type="triangle" w="med" len="med"/>
          </a:ln>
        </p:spPr>
      </p:cxnSp>
      <p:pic>
        <p:nvPicPr>
          <p:cNvPr id="870" name="Google Shape;870;p81"/>
          <p:cNvPicPr preferRelativeResize="0"/>
          <p:nvPr/>
        </p:nvPicPr>
        <p:blipFill>
          <a:blip r:embed="rId3">
            <a:alphaModFix/>
          </a:blip>
          <a:stretch>
            <a:fillRect/>
          </a:stretch>
        </p:blipFill>
        <p:spPr>
          <a:xfrm>
            <a:off x="5913134" y="4331401"/>
            <a:ext cx="5377201" cy="680423"/>
          </a:xfrm>
          <a:prstGeom prst="rect">
            <a:avLst/>
          </a:prstGeom>
          <a:noFill/>
          <a:ln>
            <a:noFill/>
          </a:ln>
        </p:spPr>
      </p:pic>
      <p:pic>
        <p:nvPicPr>
          <p:cNvPr id="871" name="Google Shape;871;p81"/>
          <p:cNvPicPr preferRelativeResize="0"/>
          <p:nvPr/>
        </p:nvPicPr>
        <p:blipFill>
          <a:blip r:embed="rId4">
            <a:alphaModFix/>
          </a:blip>
          <a:stretch>
            <a:fillRect/>
          </a:stretch>
        </p:blipFill>
        <p:spPr>
          <a:xfrm>
            <a:off x="8700501" y="1968736"/>
            <a:ext cx="982419" cy="9256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Visual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60EDF4CA-07AF-100C-44CC-106C1361CA71}"/>
              </a:ext>
            </a:extLst>
          </p:cNvPr>
          <p:cNvSpPr>
            <a:spLocks noGrp="1"/>
          </p:cNvSpPr>
          <p:nvPr>
            <p:ph idx="1"/>
          </p:nvPr>
        </p:nvSpPr>
        <p:spPr>
          <a:xfrm>
            <a:off x="171528" y="1396332"/>
            <a:ext cx="6133354"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generation from pure narratives</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Enhance the flexibility in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Create immersion for design process</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Provide potential creation suggestions based on image </a:t>
            </a:r>
            <a:br>
              <a:rPr lang="en-US" altLang="zh-CN" sz="1800">
                <a:latin typeface="Times New Roman" panose="02020603050405020304" pitchFamily="18" charset="0"/>
                <a:cs typeface="Times New Roman" panose="02020603050405020304" pitchFamily="18" charset="0"/>
                <a:sym typeface="Times New Roman" panose="02020603050405020304" pitchFamily="18" charset="0"/>
              </a:rPr>
            </a:b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content</a:t>
            </a:r>
          </a:p>
          <a:p>
            <a:pPr lvl="1">
              <a:buFont typeface="Wingdings" panose="05000000000000000000" pitchFamily="2" charset="2"/>
              <a:buChar char="à"/>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Potential challenges of sentence-based generation</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No association information between images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Character and Environment Features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Image style</a:t>
            </a:r>
          </a:p>
          <a:p>
            <a:pPr marL="457200" lvl="1" indent="0">
              <a:buClr>
                <a:srgbClr val="C00000"/>
              </a:buClr>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Inaccurate object recognition results</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Variable quality of image generation</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Bias in object recognition dataset</a:t>
            </a:r>
          </a:p>
          <a:p>
            <a:pPr lvl="2"/>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Weak zero-shot inference capability</a:t>
            </a:r>
          </a:p>
        </p:txBody>
      </p:sp>
      <p:grpSp>
        <p:nvGrpSpPr>
          <p:cNvPr id="21" name="Group 20">
            <a:extLst>
              <a:ext uri="{FF2B5EF4-FFF2-40B4-BE49-F238E27FC236}">
                <a16:creationId xmlns:a16="http://schemas.microsoft.com/office/drawing/2014/main" id="{8E274503-6D2A-9225-EC59-BBBA63D8670F}"/>
              </a:ext>
            </a:extLst>
          </p:cNvPr>
          <p:cNvGrpSpPr/>
          <p:nvPr/>
        </p:nvGrpSpPr>
        <p:grpSpPr>
          <a:xfrm>
            <a:off x="6389183" y="1438326"/>
            <a:ext cx="4731992" cy="5111994"/>
            <a:chOff x="6389183" y="1630832"/>
            <a:chExt cx="4731992" cy="5111994"/>
          </a:xfrm>
        </p:grpSpPr>
        <p:pic>
          <p:nvPicPr>
            <p:cNvPr id="12" name="Picture 11">
              <a:extLst>
                <a:ext uri="{FF2B5EF4-FFF2-40B4-BE49-F238E27FC236}">
                  <a16:creationId xmlns:a16="http://schemas.microsoft.com/office/drawing/2014/main" id="{02266AC3-5215-D393-7AF5-8E92E98759FB}"/>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r="-1"/>
            <a:stretch/>
          </p:blipFill>
          <p:spPr>
            <a:xfrm>
              <a:off x="6389184" y="1630832"/>
              <a:ext cx="2279228" cy="2287291"/>
            </a:xfrm>
            <a:prstGeom prst="rect">
              <a:avLst/>
            </a:prstGeom>
            <a:ln w="19050">
              <a:solidFill>
                <a:schemeClr val="tx1"/>
              </a:solidFill>
            </a:ln>
          </p:spPr>
        </p:pic>
        <p:pic>
          <p:nvPicPr>
            <p:cNvPr id="13" name="Picture 2">
              <a:extLst>
                <a:ext uri="{FF2B5EF4-FFF2-40B4-BE49-F238E27FC236}">
                  <a16:creationId xmlns:a16="http://schemas.microsoft.com/office/drawing/2014/main" id="{D6ADC0C0-1448-F553-3C5A-E97462CF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84" y="1630832"/>
              <a:ext cx="2287291" cy="22872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C8DBAA6-918B-ABCE-ABC1-F48877673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27" y="4044160"/>
              <a:ext cx="2275285" cy="2286000"/>
            </a:xfrm>
            <a:prstGeom prst="rect">
              <a:avLst/>
            </a:prstGeom>
            <a:ln w="19050">
              <a:solidFill>
                <a:schemeClr val="tx1"/>
              </a:solidFill>
            </a:ln>
          </p:spPr>
        </p:pic>
        <p:pic>
          <p:nvPicPr>
            <p:cNvPr id="18" name="Picture 17">
              <a:extLst>
                <a:ext uri="{FF2B5EF4-FFF2-40B4-BE49-F238E27FC236}">
                  <a16:creationId xmlns:a16="http://schemas.microsoft.com/office/drawing/2014/main" id="{280B40B6-2430-D0EA-9B20-96DDC8776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5175" y="4044160"/>
              <a:ext cx="2286000" cy="2286000"/>
            </a:xfrm>
            <a:prstGeom prst="rect">
              <a:avLst/>
            </a:prstGeom>
            <a:ln w="19050">
              <a:solidFill>
                <a:schemeClr val="tx1"/>
              </a:solidFill>
            </a:ln>
          </p:spPr>
        </p:pic>
        <p:sp>
          <p:nvSpPr>
            <p:cNvPr id="20" name="TextBox 19">
              <a:extLst>
                <a:ext uri="{FF2B5EF4-FFF2-40B4-BE49-F238E27FC236}">
                  <a16:creationId xmlns:a16="http://schemas.microsoft.com/office/drawing/2014/main" id="{59DD9408-483E-5076-7E13-3EAE710EFE9C}"/>
                </a:ext>
              </a:extLst>
            </p:cNvPr>
            <p:cNvSpPr txBox="1"/>
            <p:nvPr/>
          </p:nvSpPr>
          <p:spPr>
            <a:xfrm>
              <a:off x="6389183" y="6435049"/>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“Ray gathered his friends to tell them a funny joke he heard.”</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grpSp>
    </p:spTree>
    <p:extLst>
      <p:ext uri="{BB962C8B-B14F-4D97-AF65-F5344CB8AC3E}">
        <p14:creationId xmlns:p14="http://schemas.microsoft.com/office/powerpoint/2010/main" val="3877329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Visual pipeline</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60EDF4CA-07AF-100C-44CC-106C1361CA71}"/>
              </a:ext>
            </a:extLst>
          </p:cNvPr>
          <p:cNvSpPr>
            <a:spLocks noGrp="1"/>
          </p:cNvSpPr>
          <p:nvPr>
            <p:ph idx="1"/>
          </p:nvPr>
        </p:nvSpPr>
        <p:spPr>
          <a:xfrm>
            <a:off x="172449" y="1399233"/>
            <a:ext cx="6133354"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generation from pure narratives</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Prompt template</a:t>
            </a: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endParaRPr lang="en-US" altLang="zh-CN" sz="1800">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Disco Diffusion</a:t>
            </a:r>
          </a:p>
          <a:p>
            <a:pPr lvl="2">
              <a:buSzPct val="70000"/>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Produce relevant figures with artistic quality</a:t>
            </a:r>
          </a:p>
          <a:p>
            <a:pPr lvl="2">
              <a:buSzPct val="70000"/>
            </a:pP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Carl Spitzweg</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splash-art style</a:t>
            </a: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Stable Diffusion</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More robust drawing for character structure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Realistic photography style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Image feature extraction by target detection</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Results combining from </a:t>
            </a:r>
            <a:r>
              <a:rPr lang="en-US" altLang="zh-CN" sz="1800" u="sng">
                <a:latin typeface="Times New Roman" panose="02020603050405020304" pitchFamily="18" charset="0"/>
                <a:cs typeface="Times New Roman" panose="02020603050405020304" pitchFamily="18" charset="0"/>
                <a:sym typeface="Times New Roman" panose="02020603050405020304" pitchFamily="18" charset="0"/>
              </a:rPr>
              <a:t>YOLOv5</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&amp; </a:t>
            </a:r>
            <a:r>
              <a:rPr lang="en-US" altLang="zh-CN" sz="1800" u="sng">
                <a:latin typeface="Times New Roman" panose="02020603050405020304" pitchFamily="18" charset="0"/>
                <a:cs typeface="Times New Roman" panose="02020603050405020304" pitchFamily="18" charset="0"/>
                <a:sym typeface="Times New Roman" panose="02020603050405020304" pitchFamily="18" charset="0"/>
              </a:rPr>
              <a:t>Faster R-CNN</a:t>
            </a: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 Confidence level as a recommendation strength metric</a:t>
            </a: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p:txBody>
      </p:sp>
      <p:grpSp>
        <p:nvGrpSpPr>
          <p:cNvPr id="21" name="Group 20">
            <a:extLst>
              <a:ext uri="{FF2B5EF4-FFF2-40B4-BE49-F238E27FC236}">
                <a16:creationId xmlns:a16="http://schemas.microsoft.com/office/drawing/2014/main" id="{8E274503-6D2A-9225-EC59-BBBA63D8670F}"/>
              </a:ext>
            </a:extLst>
          </p:cNvPr>
          <p:cNvGrpSpPr/>
          <p:nvPr/>
        </p:nvGrpSpPr>
        <p:grpSpPr>
          <a:xfrm>
            <a:off x="6389183" y="1438326"/>
            <a:ext cx="4731992" cy="5111994"/>
            <a:chOff x="6389183" y="1630832"/>
            <a:chExt cx="4731992" cy="5111994"/>
          </a:xfrm>
        </p:grpSpPr>
        <p:pic>
          <p:nvPicPr>
            <p:cNvPr id="12" name="Picture 11">
              <a:extLst>
                <a:ext uri="{FF2B5EF4-FFF2-40B4-BE49-F238E27FC236}">
                  <a16:creationId xmlns:a16="http://schemas.microsoft.com/office/drawing/2014/main" id="{02266AC3-5215-D393-7AF5-8E92E98759FB}"/>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r="-1"/>
            <a:stretch/>
          </p:blipFill>
          <p:spPr>
            <a:xfrm>
              <a:off x="6389184" y="1630832"/>
              <a:ext cx="2279228" cy="2287291"/>
            </a:xfrm>
            <a:prstGeom prst="rect">
              <a:avLst/>
            </a:prstGeom>
            <a:ln w="19050">
              <a:solidFill>
                <a:schemeClr val="tx1"/>
              </a:solidFill>
            </a:ln>
          </p:spPr>
        </p:pic>
        <p:pic>
          <p:nvPicPr>
            <p:cNvPr id="13" name="Picture 2">
              <a:extLst>
                <a:ext uri="{FF2B5EF4-FFF2-40B4-BE49-F238E27FC236}">
                  <a16:creationId xmlns:a16="http://schemas.microsoft.com/office/drawing/2014/main" id="{D6ADC0C0-1448-F553-3C5A-E97462CF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884" y="1630832"/>
              <a:ext cx="2287291" cy="22872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C8DBAA6-918B-ABCE-ABC1-F48877673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27" y="4044160"/>
              <a:ext cx="2275285" cy="2286000"/>
            </a:xfrm>
            <a:prstGeom prst="rect">
              <a:avLst/>
            </a:prstGeom>
            <a:ln w="19050">
              <a:solidFill>
                <a:schemeClr val="tx1"/>
              </a:solidFill>
            </a:ln>
          </p:spPr>
        </p:pic>
        <p:pic>
          <p:nvPicPr>
            <p:cNvPr id="18" name="Picture 17">
              <a:extLst>
                <a:ext uri="{FF2B5EF4-FFF2-40B4-BE49-F238E27FC236}">
                  <a16:creationId xmlns:a16="http://schemas.microsoft.com/office/drawing/2014/main" id="{280B40B6-2430-D0EA-9B20-96DDC8776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5175" y="4044160"/>
              <a:ext cx="2286000" cy="2286000"/>
            </a:xfrm>
            <a:prstGeom prst="rect">
              <a:avLst/>
            </a:prstGeom>
            <a:ln w="19050">
              <a:solidFill>
                <a:schemeClr val="tx1"/>
              </a:solidFill>
            </a:ln>
          </p:spPr>
        </p:pic>
        <p:sp>
          <p:nvSpPr>
            <p:cNvPr id="20" name="TextBox 19">
              <a:extLst>
                <a:ext uri="{FF2B5EF4-FFF2-40B4-BE49-F238E27FC236}">
                  <a16:creationId xmlns:a16="http://schemas.microsoft.com/office/drawing/2014/main" id="{59DD9408-483E-5076-7E13-3EAE710EFE9C}"/>
                </a:ext>
              </a:extLst>
            </p:cNvPr>
            <p:cNvSpPr txBox="1"/>
            <p:nvPr/>
          </p:nvSpPr>
          <p:spPr>
            <a:xfrm>
              <a:off x="6389183" y="6435049"/>
              <a:ext cx="4731991" cy="307777"/>
            </a:xfrm>
            <a:prstGeom prst="rect">
              <a:avLst/>
            </a:prstGeom>
            <a:noFill/>
          </p:spPr>
          <p:txBody>
            <a:bodyPr wrap="square">
              <a:spAutoFit/>
            </a:bodyPr>
            <a:lstStyle/>
            <a:p>
              <a:pPr algn="ctr"/>
              <a:r>
                <a:rPr lang="en-US" altLang="zh-CN" sz="1400" b="0" i="1">
                  <a:effectLst/>
                  <a:latin typeface="Times New Roman" panose="02020603050405020304" pitchFamily="18" charset="0"/>
                  <a:cs typeface="Times New Roman" panose="02020603050405020304" pitchFamily="18" charset="0"/>
                  <a:sym typeface="Times New Roman" panose="02020603050405020304" pitchFamily="18" charset="0"/>
                </a:rPr>
                <a:t>“Ray gathered his friends to tell them a funny joke he heard.”</a:t>
              </a:r>
              <a:endParaRPr lang="zh-CN" altLang="en-US" sz="1400" i="1">
                <a:latin typeface="Times New Roman" panose="02020603050405020304" pitchFamily="18" charset="0"/>
                <a:cs typeface="Times New Roman" panose="02020603050405020304" pitchFamily="18" charset="0"/>
                <a:sym typeface="Times New Roman" panose="02020603050405020304" pitchFamily="18" charset="0"/>
              </a:endParaRPr>
            </a:p>
          </p:txBody>
        </p:sp>
      </p:grpSp>
      <p:sp>
        <p:nvSpPr>
          <p:cNvPr id="9" name="Rectangle 8">
            <a:extLst>
              <a:ext uri="{FF2B5EF4-FFF2-40B4-BE49-F238E27FC236}">
                <a16:creationId xmlns:a16="http://schemas.microsoft.com/office/drawing/2014/main" id="{E4BEE08E-A67A-87CC-F0CD-8EE9E1EB2AD4}"/>
              </a:ext>
            </a:extLst>
          </p:cNvPr>
          <p:cNvSpPr/>
          <p:nvPr/>
        </p:nvSpPr>
        <p:spPr>
          <a:xfrm>
            <a:off x="767080" y="2179718"/>
            <a:ext cx="5029912" cy="609202"/>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ysClr val="windowText" lastClr="000000"/>
                </a:solidFill>
                <a:latin typeface="IBM Plex Mono" panose="020B0509050203000203" pitchFamily="49" charset="0"/>
                <a:cs typeface="Times New Roman" panose="02020603050405020304" pitchFamily="18" charset="0"/>
                <a:sym typeface="Times New Roman" panose="02020603050405020304" pitchFamily="18" charset="0"/>
              </a:rPr>
              <a:t>“A colorful photo telling a story about [CONTEXT]”</a:t>
            </a:r>
            <a:endParaRPr lang="en-US" altLang="zh-CN" sz="1400">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4248954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95B70E-49FE-488F-A24D-BBE73690ADAD}"/>
              </a:ext>
            </a:extLst>
          </p:cNvPr>
          <p:cNvSpPr/>
          <p:nvPr/>
        </p:nvSpPr>
        <p:spPr>
          <a:xfrm>
            <a:off x="5396" y="0"/>
            <a:ext cx="4566285"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itle 1">
            <a:extLst>
              <a:ext uri="{FF2B5EF4-FFF2-40B4-BE49-F238E27FC236}">
                <a16:creationId xmlns:a16="http://schemas.microsoft.com/office/drawing/2014/main" id="{F60CD426-9688-46E4-B180-6DCB6EB6D5DF}"/>
              </a:ext>
            </a:extLst>
          </p:cNvPr>
          <p:cNvSpPr>
            <a:spLocks noGrp="1"/>
          </p:cNvSpPr>
          <p:nvPr>
            <p:ph type="ctrTitle"/>
          </p:nvPr>
        </p:nvSpPr>
        <p:spPr>
          <a:xfrm>
            <a:off x="625715" y="1122363"/>
            <a:ext cx="3273045" cy="3200400"/>
          </a:xfrm>
        </p:spPr>
        <p:txBody>
          <a:bodyPr>
            <a:normAutofit/>
          </a:bodyPr>
          <a:lstStyle/>
          <a:p>
            <a:pPr algn="l"/>
            <a:r>
              <a:rPr lang="en-US" altLang="zh-CN" sz="3400" b="1">
                <a:latin typeface="Times New Roman" panose="02020603050405020304" pitchFamily="18" charset="0"/>
                <a:cs typeface="Times New Roman" panose="02020603050405020304" pitchFamily="18" charset="0"/>
                <a:sym typeface="Times New Roman" panose="02020603050405020304" pitchFamily="18" charset="0"/>
              </a:rPr>
              <a:t>Visual Story Generation Based on Emotional and Keyword Scheme</a:t>
            </a:r>
            <a:endParaRPr lang="zh-CN" altLang="en-US" sz="3400">
              <a:latin typeface="Times New Roman" panose="02020603050405020304" pitchFamily="18" charset="0"/>
              <a:sym typeface="Times New Roman" panose="02020603050405020304" pitchFamily="18" charset="0"/>
            </a:endParaRPr>
          </a:p>
        </p:txBody>
      </p:sp>
      <p:sp>
        <p:nvSpPr>
          <p:cNvPr id="3" name="Subtitle 2">
            <a:extLst>
              <a:ext uri="{FF2B5EF4-FFF2-40B4-BE49-F238E27FC236}">
                <a16:creationId xmlns:a16="http://schemas.microsoft.com/office/drawing/2014/main" id="{85D77E3F-1DC5-4609-802A-EDE9B17951AD}"/>
              </a:ext>
            </a:extLst>
          </p:cNvPr>
          <p:cNvSpPr>
            <a:spLocks noGrp="1"/>
          </p:cNvSpPr>
          <p:nvPr>
            <p:ph type="subTitle" idx="1"/>
          </p:nvPr>
        </p:nvSpPr>
        <p:spPr>
          <a:xfrm>
            <a:off x="625715" y="4873751"/>
            <a:ext cx="2800773" cy="1358565"/>
          </a:xfrm>
        </p:spPr>
        <p:txBody>
          <a:bodyPr>
            <a:normAutofit/>
          </a:bodyPr>
          <a:lstStyle/>
          <a:p>
            <a:pPr algn="l">
              <a:lnSpc>
                <a:spcPct val="110000"/>
              </a:lnSpc>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Yuetian Chen,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Ruohua</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 Bowen Shi, </a:t>
            </a:r>
            <a:r>
              <a:rPr lang="en-US" altLang="zh-CN" sz="1800" err="1">
                <a:latin typeface="Times New Roman" panose="02020603050405020304" pitchFamily="18" charset="0"/>
                <a:cs typeface="Times New Roman" panose="02020603050405020304" pitchFamily="18" charset="0"/>
                <a:sym typeface="Times New Roman" panose="02020603050405020304" pitchFamily="18" charset="0"/>
              </a:rPr>
              <a:t>Peiru</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Liu, &amp; Mei Si</a:t>
            </a: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lgn="l">
              <a:lnSpc>
                <a:spcPct val="110000"/>
              </a:lnSpc>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75" name="Rectangle 74">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8A8E423-867B-17CA-8303-F15BF5EE3ED0}"/>
              </a:ext>
            </a:extLst>
          </p:cNvPr>
          <p:cNvSpPr txBox="1"/>
          <p:nvPr/>
        </p:nvSpPr>
        <p:spPr>
          <a:xfrm>
            <a:off x="8047251" y="5990740"/>
            <a:ext cx="415498" cy="369332"/>
          </a:xfrm>
          <a:prstGeom prst="rect">
            <a:avLst/>
          </a:prstGeom>
          <a:noFill/>
        </p:spPr>
        <p:txBody>
          <a:bodyPr wrap="none" rtlCol="0">
            <a:spAutoFit/>
          </a:bodyPr>
          <a:lstStyle/>
          <a:p>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36A38B2-20CA-6DA8-62B9-6324FDF1EF76}"/>
              </a:ext>
            </a:extLst>
          </p:cNvPr>
          <p:cNvSpPr/>
          <p:nvPr/>
        </p:nvSpPr>
        <p:spPr>
          <a:xfrm>
            <a:off x="4861560" y="771987"/>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3AF7E48C-BDED-8F0C-2EF6-4DFFEA009A9C}"/>
              </a:ext>
            </a:extLst>
          </p:cNvPr>
          <p:cNvSpPr/>
          <p:nvPr/>
        </p:nvSpPr>
        <p:spPr>
          <a:xfrm>
            <a:off x="4861560" y="2422900"/>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993472A1-7C9B-4A83-4533-828A13BED1AA}"/>
              </a:ext>
            </a:extLst>
          </p:cNvPr>
          <p:cNvSpPr/>
          <p:nvPr/>
        </p:nvSpPr>
        <p:spPr>
          <a:xfrm>
            <a:off x="4861560" y="4119620"/>
            <a:ext cx="3296920" cy="1373191"/>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BC5F6A89-B8E4-014E-8802-1D860F7129EC}"/>
              </a:ext>
            </a:extLst>
          </p:cNvPr>
          <p:cNvSpPr txBox="1"/>
          <p:nvPr/>
        </p:nvSpPr>
        <p:spPr>
          <a:xfrm>
            <a:off x="8042171" y="5990740"/>
            <a:ext cx="415498" cy="369332"/>
          </a:xfrm>
          <a:prstGeom prst="rect">
            <a:avLst/>
          </a:prstGeom>
          <a:noFill/>
          <a:ln w="19050">
            <a:noFill/>
          </a:ln>
        </p:spPr>
        <p:txBody>
          <a:bodyPr wrap="none" rtlCol="0">
            <a:spAutoFit/>
          </a:bodyPr>
          <a:lstStyle/>
          <a:p>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088DF23-20D9-E8FB-6B4E-737E3C2A7991}"/>
              </a:ext>
            </a:extLst>
          </p:cNvPr>
          <p:cNvSpPr txBox="1"/>
          <p:nvPr/>
        </p:nvSpPr>
        <p:spPr>
          <a:xfrm>
            <a:off x="5049520" y="1267978"/>
            <a:ext cx="2931160" cy="400110"/>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Ethan turned the oven on. </a:t>
            </a:r>
            <a:endParaRPr lang="zh-CN" altLang="en-US" sz="20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259BB98-BB06-8C88-A6EE-D01B055DCF47}"/>
              </a:ext>
            </a:extLst>
          </p:cNvPr>
          <p:cNvSpPr txBox="1"/>
          <p:nvPr/>
        </p:nvSpPr>
        <p:spPr>
          <a:xfrm>
            <a:off x="5049520" y="2918891"/>
            <a:ext cx="2931160" cy="400110"/>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He put a potato in the oven.</a:t>
            </a:r>
            <a:endParaRPr lang="zh-CN" altLang="en-US" sz="20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C8B97FF-8E70-A6C7-06DB-8983D72C0E52}"/>
              </a:ext>
            </a:extLst>
          </p:cNvPr>
          <p:cNvSpPr txBox="1"/>
          <p:nvPr/>
        </p:nvSpPr>
        <p:spPr>
          <a:xfrm>
            <a:off x="5049520" y="4519808"/>
            <a:ext cx="2931160" cy="707886"/>
          </a:xfrm>
          <a:prstGeom prst="rect">
            <a:avLst/>
          </a:prstGeom>
          <a:noFill/>
        </p:spPr>
        <p:txBody>
          <a:bodyPr wrap="square">
            <a:spAutoFit/>
          </a:bodyPr>
          <a:lstStyle/>
          <a:p>
            <a:r>
              <a:rPr lang="pt-BR" altLang="zh-CN" sz="2000" b="0" i="0">
                <a:effectLst/>
                <a:latin typeface="Times New Roman" panose="02020603050405020304" pitchFamily="18" charset="0"/>
                <a:cs typeface="Times New Roman" panose="02020603050405020304" pitchFamily="18" charset="0"/>
              </a:rPr>
              <a:t>Suddenly, he smelled the potato is burning</a:t>
            </a:r>
            <a:endParaRPr lang="zh-CN" altLang="en-US" sz="200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101D1AA-A87D-D8D1-061C-DAADF8270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474" y="771987"/>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AE8C84-6F65-317F-A644-D32487610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4093" y="771987"/>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538D89C-5ABF-9487-CE25-A33580519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788" y="2422900"/>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CF33D92-0938-9EA3-2675-EF321EE987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4092" y="2422899"/>
            <a:ext cx="1373191" cy="13731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050331F-1A81-84D4-6847-2482C6AFF1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4092" y="4119620"/>
            <a:ext cx="1371600" cy="13716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14A351E-65DC-3BC3-CEB6-3480177FCA1F}"/>
              </a:ext>
            </a:extLst>
          </p:cNvPr>
          <p:cNvSpPr txBox="1"/>
          <p:nvPr/>
        </p:nvSpPr>
        <p:spPr>
          <a:xfrm>
            <a:off x="600570" y="5990740"/>
            <a:ext cx="6596380"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Rensselaer Polytechnic Institute</a:t>
            </a:r>
          </a:p>
        </p:txBody>
      </p:sp>
      <p:pic>
        <p:nvPicPr>
          <p:cNvPr id="2064" name="Picture 16">
            <a:extLst>
              <a:ext uri="{FF2B5EF4-FFF2-40B4-BE49-F238E27FC236}">
                <a16:creationId xmlns:a16="http://schemas.microsoft.com/office/drawing/2014/main" id="{D348FC0C-BA83-43B1-9059-133BFEA3A5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681" y="477926"/>
            <a:ext cx="2423160" cy="58812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C1416FB-5D5D-98F7-13C1-D6CCA41176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788" y="4119620"/>
            <a:ext cx="1371600" cy="13716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292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AF898A-EF9D-4622-7A2B-F0C6B70B6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02" y="1955800"/>
            <a:ext cx="10132778" cy="4902200"/>
          </a:xfrm>
          <a:prstGeom prst="rect">
            <a:avLst/>
          </a:prstGeom>
          <a:ln>
            <a:noFill/>
          </a:ln>
        </p:spPr>
      </p:pic>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Advantages on Narrative Co-generation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Demo</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Content Placeholder 2">
            <a:extLst>
              <a:ext uri="{FF2B5EF4-FFF2-40B4-BE49-F238E27FC236}">
                <a16:creationId xmlns:a16="http://schemas.microsoft.com/office/drawing/2014/main" id="{049AC1E6-355F-9D7F-F66A-BAFE780569A6}"/>
              </a:ext>
            </a:extLst>
          </p:cNvPr>
          <p:cNvSpPr>
            <a:spLocks noGrp="1"/>
          </p:cNvSpPr>
          <p:nvPr>
            <p:ph idx="1"/>
          </p:nvPr>
        </p:nvSpPr>
        <p:spPr>
          <a:xfrm>
            <a:off x="259904" y="1497907"/>
            <a:ext cx="6210746"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Controlled interactive story generation</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User can modify suggested keywords for real-time plot changes based on requirements</a:t>
            </a:r>
          </a:p>
        </p:txBody>
      </p:sp>
    </p:spTree>
    <p:extLst>
      <p:ext uri="{BB962C8B-B14F-4D97-AF65-F5344CB8AC3E}">
        <p14:creationId xmlns:p14="http://schemas.microsoft.com/office/powerpoint/2010/main" val="309156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83"/>
          <p:cNvSpPr txBox="1"/>
          <p:nvPr/>
        </p:nvSpPr>
        <p:spPr>
          <a:xfrm>
            <a:off x="0" y="2597801"/>
            <a:ext cx="11403600" cy="830956"/>
          </a:xfrm>
          <a:prstGeom prst="rect">
            <a:avLst/>
          </a:prstGeom>
          <a:noFill/>
          <a:ln>
            <a:noFill/>
          </a:ln>
        </p:spPr>
        <p:txBody>
          <a:bodyPr spcFirstLastPara="1" wrap="square" lIns="91433" tIns="45700" rIns="91433" bIns="45700" anchor="t" anchorCtr="0">
            <a:spAutoFit/>
          </a:bodyPr>
          <a:lstStyle/>
          <a:p>
            <a:pPr marL="0" lvl="1" algn="ctr">
              <a:buClr>
                <a:srgbClr val="C00000"/>
              </a:buClr>
              <a:buSzPts val="1500"/>
            </a:pPr>
            <a:r>
              <a:rPr lang="en-US" altLang="zh-CN" sz="4800" i="1">
                <a:solidFill>
                  <a:srgbClr val="C00000"/>
                </a:solidFill>
                <a:latin typeface="Times New Roman"/>
                <a:ea typeface="Times New Roman"/>
                <a:cs typeface="Times New Roman"/>
                <a:sym typeface="Times New Roman"/>
              </a:rPr>
              <a:t>Demo</a:t>
            </a:r>
            <a:endParaRPr sz="4267"/>
          </a:p>
        </p:txBody>
      </p:sp>
      <p:sp>
        <p:nvSpPr>
          <p:cNvPr id="898" name="Google Shape;898;p83"/>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899" name="Google Shape;899;p83"/>
          <p:cNvSpPr txBox="1"/>
          <p:nvPr/>
        </p:nvSpPr>
        <p:spPr>
          <a:xfrm>
            <a:off x="-133" y="3429001"/>
            <a:ext cx="11403600" cy="656614"/>
          </a:xfrm>
          <a:prstGeom prst="rect">
            <a:avLst/>
          </a:prstGeom>
          <a:noFill/>
          <a:ln>
            <a:noFill/>
          </a:ln>
        </p:spPr>
        <p:txBody>
          <a:bodyPr spcFirstLastPara="1" wrap="square" lIns="121900" tIns="121900" rIns="121900" bIns="121900" anchor="t" anchorCtr="0">
            <a:spAutoFit/>
          </a:bodyPr>
          <a:lstStyle/>
          <a:p>
            <a:pPr algn="ctr"/>
            <a:r>
              <a:rPr lang="en-US" altLang="zh-CN" sz="2667" b="1">
                <a:latin typeface="Times New Roman"/>
                <a:ea typeface="Times New Roman"/>
                <a:cs typeface="Times New Roman"/>
                <a:sym typeface="Times New Roman"/>
              </a:rPr>
              <a:t>http://vsg-ek.herokuapp.com/</a:t>
            </a:r>
            <a:endParaRPr sz="2667" b="1">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85"/>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graphicFrame>
        <p:nvGraphicFramePr>
          <p:cNvPr id="913" name="Google Shape;913;p85"/>
          <p:cNvGraphicFramePr/>
          <p:nvPr/>
        </p:nvGraphicFramePr>
        <p:xfrm>
          <a:off x="300983" y="1529680"/>
          <a:ext cx="3566600" cy="5116868"/>
        </p:xfrm>
        <a:graphic>
          <a:graphicData uri="http://schemas.openxmlformats.org/drawingml/2006/table">
            <a:tbl>
              <a:tblPr firstRow="1" bandRow="1">
                <a:noFill/>
              </a:tblPr>
              <a:tblGrid>
                <a:gridCol w="396667">
                  <a:extLst>
                    <a:ext uri="{9D8B030D-6E8A-4147-A177-3AD203B41FA5}">
                      <a16:colId xmlns:a16="http://schemas.microsoft.com/office/drawing/2014/main" val="20000"/>
                    </a:ext>
                  </a:extLst>
                </a:gridCol>
                <a:gridCol w="3169933">
                  <a:extLst>
                    <a:ext uri="{9D8B030D-6E8A-4147-A177-3AD203B41FA5}">
                      <a16:colId xmlns:a16="http://schemas.microsoft.com/office/drawing/2014/main" val="20001"/>
                    </a:ext>
                  </a:extLst>
                </a:gridCol>
              </a:tblGrid>
              <a:tr h="391033">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solidFill>
                            <a:schemeClr val="dk1"/>
                          </a:solidFill>
                          <a:latin typeface="Times New Roman"/>
                          <a:ea typeface="Times New Roman"/>
                          <a:cs typeface="Times New Roman"/>
                          <a:sym typeface="Times New Roman"/>
                        </a:rPr>
                        <a:t>Sentence</a:t>
                      </a:r>
                      <a:endParaRPr sz="1900"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4" name="Google Shape;914;p85"/>
          <p:cNvSpPr/>
          <p:nvPr/>
        </p:nvSpPr>
        <p:spPr>
          <a:xfrm>
            <a:off x="4069659" y="4515755"/>
            <a:ext cx="1021448" cy="1021448"/>
          </a:xfrm>
          <a:prstGeom prst="rect">
            <a:avLst/>
          </a:prstGeom>
          <a:blipFill rotWithShape="1">
            <a:blip r:embed="rId3">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5" name="Google Shape;915;p85"/>
          <p:cNvSpPr/>
          <p:nvPr/>
        </p:nvSpPr>
        <p:spPr>
          <a:xfrm>
            <a:off x="4069659" y="2297133"/>
            <a:ext cx="1021448" cy="1021448"/>
          </a:xfrm>
          <a:prstGeom prst="rect">
            <a:avLst/>
          </a:prstGeom>
          <a:blipFill rotWithShape="1">
            <a:blip r:embed="rId4">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6" name="Google Shape;916;p85"/>
          <p:cNvSpPr/>
          <p:nvPr/>
        </p:nvSpPr>
        <p:spPr>
          <a:xfrm>
            <a:off x="4067061" y="1187823"/>
            <a:ext cx="1021448" cy="1021448"/>
          </a:xfrm>
          <a:prstGeom prst="rect">
            <a:avLst/>
          </a:prstGeom>
          <a:blipFill rotWithShape="1">
            <a:blip r:embed="rId5">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7" name="Google Shape;917;p85"/>
          <p:cNvSpPr/>
          <p:nvPr/>
        </p:nvSpPr>
        <p:spPr>
          <a:xfrm>
            <a:off x="4069659" y="5625065"/>
            <a:ext cx="1021448" cy="1021448"/>
          </a:xfrm>
          <a:prstGeom prst="rect">
            <a:avLst/>
          </a:prstGeom>
          <a:blipFill rotWithShape="1">
            <a:blip r:embed="rId6">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18" name="Google Shape;918;p85"/>
          <p:cNvSpPr/>
          <p:nvPr/>
        </p:nvSpPr>
        <p:spPr>
          <a:xfrm>
            <a:off x="4069659" y="3406444"/>
            <a:ext cx="1021448" cy="1021448"/>
          </a:xfrm>
          <a:prstGeom prst="rect">
            <a:avLst/>
          </a:prstGeom>
          <a:blipFill rotWithShape="1">
            <a:blip r:embed="rId7">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graphicFrame>
        <p:nvGraphicFramePr>
          <p:cNvPr id="919" name="Google Shape;919;p85"/>
          <p:cNvGraphicFramePr/>
          <p:nvPr/>
        </p:nvGraphicFramePr>
        <p:xfrm>
          <a:off x="5615627" y="1529680"/>
          <a:ext cx="3566600" cy="5116868"/>
        </p:xfrm>
        <a:graphic>
          <a:graphicData uri="http://schemas.openxmlformats.org/drawingml/2006/table">
            <a:tbl>
              <a:tblPr firstRow="1" bandRow="1">
                <a:noFill/>
              </a:tblPr>
              <a:tblGrid>
                <a:gridCol w="396667">
                  <a:extLst>
                    <a:ext uri="{9D8B030D-6E8A-4147-A177-3AD203B41FA5}">
                      <a16:colId xmlns:a16="http://schemas.microsoft.com/office/drawing/2014/main" val="20000"/>
                    </a:ext>
                  </a:extLst>
                </a:gridCol>
                <a:gridCol w="3169933">
                  <a:extLst>
                    <a:ext uri="{9D8B030D-6E8A-4147-A177-3AD203B41FA5}">
                      <a16:colId xmlns:a16="http://schemas.microsoft.com/office/drawing/2014/main" val="20001"/>
                    </a:ext>
                  </a:extLst>
                </a:gridCol>
              </a:tblGrid>
              <a:tr h="391033">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solidFill>
                            <a:schemeClr val="dk1"/>
                          </a:solidFill>
                          <a:latin typeface="Times New Roman"/>
                          <a:ea typeface="Times New Roman"/>
                          <a:cs typeface="Times New Roman"/>
                          <a:sym typeface="Times New Roman"/>
                        </a:rPr>
                        <a:t>Sentence</a:t>
                      </a:r>
                      <a:endParaRPr sz="1900"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945167">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20" name="Google Shape;920;p85"/>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Advantages on Narrative Co-generation</a:t>
            </a:r>
            <a:endParaRPr sz="4267">
              <a:solidFill>
                <a:srgbClr val="000000"/>
              </a:solidFill>
              <a:latin typeface="Times New Roman"/>
              <a:ea typeface="Times New Roman"/>
              <a:cs typeface="Times New Roman"/>
              <a:sym typeface="Times New Roman"/>
            </a:endParaRPr>
          </a:p>
        </p:txBody>
      </p:sp>
      <p:sp>
        <p:nvSpPr>
          <p:cNvPr id="921" name="Google Shape;921;p85"/>
          <p:cNvSpPr txBox="1"/>
          <p:nvPr/>
        </p:nvSpPr>
        <p:spPr>
          <a:xfrm>
            <a:off x="-239799" y="919998"/>
            <a:ext cx="845222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Demo - sample generation results</a:t>
            </a:r>
            <a:endParaRPr sz="1467">
              <a:solidFill>
                <a:srgbClr val="000000"/>
              </a:solidFill>
              <a:latin typeface="Arial"/>
              <a:ea typeface="Arial"/>
              <a:cs typeface="Arial"/>
              <a:sym typeface="Arial"/>
            </a:endParaRPr>
          </a:p>
        </p:txBody>
      </p:sp>
      <p:sp>
        <p:nvSpPr>
          <p:cNvPr id="922" name="Google Shape;922;p85"/>
          <p:cNvSpPr txBox="1"/>
          <p:nvPr/>
        </p:nvSpPr>
        <p:spPr>
          <a:xfrm>
            <a:off x="10619082" y="3507756"/>
            <a:ext cx="425757" cy="410379"/>
          </a:xfrm>
          <a:prstGeom prst="rect">
            <a:avLst/>
          </a:prstGeom>
          <a:noFill/>
          <a:ln>
            <a:noFill/>
          </a:ln>
        </p:spPr>
        <p:txBody>
          <a:bodyPr spcFirstLastPara="1" wrap="square" lIns="121900" tIns="60933" rIns="121900" bIns="60933" anchor="t" anchorCtr="0">
            <a:spAutoFit/>
          </a:bodyPr>
          <a:lstStyle/>
          <a:p>
            <a:r>
              <a:rPr lang="en-US" altLang="zh-CN" sz="1867">
                <a:solidFill>
                  <a:srgbClr val="000000"/>
                </a:solidFill>
                <a:latin typeface="Times New Roman"/>
                <a:ea typeface="Times New Roman"/>
                <a:cs typeface="Times New Roman"/>
                <a:sym typeface="Times New Roman"/>
              </a:rPr>
              <a:t>...</a:t>
            </a:r>
            <a:endParaRPr sz="2400"/>
          </a:p>
        </p:txBody>
      </p:sp>
      <p:sp>
        <p:nvSpPr>
          <p:cNvPr id="923" name="Google Shape;923;p85"/>
          <p:cNvSpPr/>
          <p:nvPr/>
        </p:nvSpPr>
        <p:spPr>
          <a:xfrm>
            <a:off x="3736310" y="2247620"/>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4" name="Google Shape;924;p85"/>
          <p:cNvSpPr/>
          <p:nvPr/>
        </p:nvSpPr>
        <p:spPr>
          <a:xfrm>
            <a:off x="3736310" y="3191101"/>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5" name="Google Shape;925;p85"/>
          <p:cNvSpPr/>
          <p:nvPr/>
        </p:nvSpPr>
        <p:spPr>
          <a:xfrm>
            <a:off x="3736310" y="4134582"/>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6" name="Google Shape;926;p85"/>
          <p:cNvSpPr/>
          <p:nvPr/>
        </p:nvSpPr>
        <p:spPr>
          <a:xfrm>
            <a:off x="3736310" y="5078064"/>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27" name="Google Shape;927;p85"/>
          <p:cNvSpPr/>
          <p:nvPr/>
        </p:nvSpPr>
        <p:spPr>
          <a:xfrm>
            <a:off x="3736310" y="6026305"/>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cxnSp>
        <p:nvCxnSpPr>
          <p:cNvPr id="928" name="Google Shape;928;p85"/>
          <p:cNvCxnSpPr>
            <a:stCxn id="923" idx="3"/>
            <a:endCxn id="916" idx="1"/>
          </p:cNvCxnSpPr>
          <p:nvPr/>
        </p:nvCxnSpPr>
        <p:spPr>
          <a:xfrm rot="10800000" flipH="1">
            <a:off x="3859636" y="1698704"/>
            <a:ext cx="207600" cy="658400"/>
          </a:xfrm>
          <a:prstGeom prst="bentConnector3">
            <a:avLst>
              <a:gd name="adj1" fmla="val 30382"/>
            </a:avLst>
          </a:prstGeom>
          <a:noFill/>
          <a:ln w="12700" cap="flat" cmpd="sng">
            <a:solidFill>
              <a:schemeClr val="dk1"/>
            </a:solidFill>
            <a:prstDash val="solid"/>
            <a:round/>
            <a:headEnd type="none" w="sm" len="sm"/>
            <a:tailEnd type="triangle" w="med" len="med"/>
          </a:ln>
        </p:spPr>
      </p:cxnSp>
      <p:cxnSp>
        <p:nvCxnSpPr>
          <p:cNvPr id="929" name="Google Shape;929;p85"/>
          <p:cNvCxnSpPr>
            <a:stCxn id="924" idx="3"/>
            <a:endCxn id="915" idx="1"/>
          </p:cNvCxnSpPr>
          <p:nvPr/>
        </p:nvCxnSpPr>
        <p:spPr>
          <a:xfrm rot="10800000" flipH="1">
            <a:off x="3859636" y="2807785"/>
            <a:ext cx="210000" cy="492800"/>
          </a:xfrm>
          <a:prstGeom prst="bentConnector3">
            <a:avLst>
              <a:gd name="adj1" fmla="val 28234"/>
            </a:avLst>
          </a:prstGeom>
          <a:noFill/>
          <a:ln w="12700" cap="flat" cmpd="sng">
            <a:solidFill>
              <a:schemeClr val="dk1"/>
            </a:solidFill>
            <a:prstDash val="solid"/>
            <a:round/>
            <a:headEnd type="none" w="sm" len="sm"/>
            <a:tailEnd type="triangle" w="med" len="med"/>
          </a:ln>
        </p:spPr>
      </p:cxnSp>
      <p:cxnSp>
        <p:nvCxnSpPr>
          <p:cNvPr id="930" name="Google Shape;930;p85"/>
          <p:cNvCxnSpPr>
            <a:stCxn id="925" idx="3"/>
            <a:endCxn id="918" idx="1"/>
          </p:cNvCxnSpPr>
          <p:nvPr/>
        </p:nvCxnSpPr>
        <p:spPr>
          <a:xfrm rot="10800000" flipH="1">
            <a:off x="3859636" y="3917267"/>
            <a:ext cx="210000" cy="3268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31" name="Google Shape;931;p85"/>
          <p:cNvCxnSpPr>
            <a:stCxn id="926" idx="3"/>
            <a:endCxn id="914" idx="1"/>
          </p:cNvCxnSpPr>
          <p:nvPr/>
        </p:nvCxnSpPr>
        <p:spPr>
          <a:xfrm rot="10800000" flipH="1">
            <a:off x="3859636" y="5026348"/>
            <a:ext cx="210000" cy="1612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32" name="Google Shape;932;p85"/>
          <p:cNvCxnSpPr>
            <a:stCxn id="927" idx="3"/>
            <a:endCxn id="917" idx="1"/>
          </p:cNvCxnSpPr>
          <p:nvPr/>
        </p:nvCxnSpPr>
        <p:spPr>
          <a:xfrm>
            <a:off x="3859636" y="6135789"/>
            <a:ext cx="210000" cy="800"/>
          </a:xfrm>
          <a:prstGeom prst="bentConnector3">
            <a:avLst>
              <a:gd name="adj1" fmla="val 22186"/>
            </a:avLst>
          </a:prstGeom>
          <a:noFill/>
          <a:ln w="12700" cap="flat" cmpd="sng">
            <a:solidFill>
              <a:schemeClr val="dk1"/>
            </a:solidFill>
            <a:prstDash val="solid"/>
            <a:round/>
            <a:headEnd type="none" w="sm" len="sm"/>
            <a:tailEnd type="triangle" w="med" len="med"/>
          </a:ln>
        </p:spPr>
      </p:cxnSp>
      <p:sp>
        <p:nvSpPr>
          <p:cNvPr id="933" name="Google Shape;933;p85"/>
          <p:cNvSpPr/>
          <p:nvPr/>
        </p:nvSpPr>
        <p:spPr>
          <a:xfrm>
            <a:off x="9392240" y="4515755"/>
            <a:ext cx="1021448" cy="1021448"/>
          </a:xfrm>
          <a:prstGeom prst="rect">
            <a:avLst/>
          </a:prstGeom>
          <a:blipFill rotWithShape="1">
            <a:blip r:embed="rId8">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4" name="Google Shape;934;p85"/>
          <p:cNvSpPr/>
          <p:nvPr/>
        </p:nvSpPr>
        <p:spPr>
          <a:xfrm>
            <a:off x="9392240" y="2297133"/>
            <a:ext cx="1021448" cy="1021448"/>
          </a:xfrm>
          <a:prstGeom prst="rect">
            <a:avLst/>
          </a:prstGeom>
          <a:blipFill rotWithShape="1">
            <a:blip r:embed="rId9">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5" name="Google Shape;935;p85"/>
          <p:cNvSpPr/>
          <p:nvPr/>
        </p:nvSpPr>
        <p:spPr>
          <a:xfrm>
            <a:off x="9389643" y="1187823"/>
            <a:ext cx="1021448" cy="1021448"/>
          </a:xfrm>
          <a:prstGeom prst="rect">
            <a:avLst/>
          </a:prstGeom>
          <a:blipFill rotWithShape="1">
            <a:blip r:embed="rId10">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6" name="Google Shape;936;p85"/>
          <p:cNvSpPr/>
          <p:nvPr/>
        </p:nvSpPr>
        <p:spPr>
          <a:xfrm>
            <a:off x="9392240" y="5625065"/>
            <a:ext cx="1021448" cy="1021448"/>
          </a:xfrm>
          <a:prstGeom prst="rect">
            <a:avLst/>
          </a:prstGeom>
          <a:blipFill rotWithShape="1">
            <a:blip r:embed="rId11">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7" name="Google Shape;937;p85"/>
          <p:cNvSpPr/>
          <p:nvPr/>
        </p:nvSpPr>
        <p:spPr>
          <a:xfrm>
            <a:off x="9392240" y="3406444"/>
            <a:ext cx="1021448" cy="1021448"/>
          </a:xfrm>
          <a:prstGeom prst="rect">
            <a:avLst/>
          </a:prstGeom>
          <a:blipFill rotWithShape="1">
            <a:blip r:embed="rId12">
              <a:alphaModFix/>
            </a:blip>
            <a:stretch>
              <a:fillRect/>
            </a:stretch>
          </a:blip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8" name="Google Shape;938;p85"/>
          <p:cNvSpPr/>
          <p:nvPr/>
        </p:nvSpPr>
        <p:spPr>
          <a:xfrm>
            <a:off x="9058891" y="2247620"/>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39" name="Google Shape;939;p85"/>
          <p:cNvSpPr/>
          <p:nvPr/>
        </p:nvSpPr>
        <p:spPr>
          <a:xfrm>
            <a:off x="9058891" y="3191101"/>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0" name="Google Shape;940;p85"/>
          <p:cNvSpPr/>
          <p:nvPr/>
        </p:nvSpPr>
        <p:spPr>
          <a:xfrm>
            <a:off x="9058891" y="4134582"/>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1" name="Google Shape;941;p85"/>
          <p:cNvSpPr/>
          <p:nvPr/>
        </p:nvSpPr>
        <p:spPr>
          <a:xfrm>
            <a:off x="9058891" y="5078064"/>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942" name="Google Shape;942;p85"/>
          <p:cNvSpPr/>
          <p:nvPr/>
        </p:nvSpPr>
        <p:spPr>
          <a:xfrm>
            <a:off x="9058891" y="6026305"/>
            <a:ext cx="123327" cy="218969"/>
          </a:xfrm>
          <a:prstGeom prst="rect">
            <a:avLst/>
          </a:prstGeom>
          <a:no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cxnSp>
        <p:nvCxnSpPr>
          <p:cNvPr id="943" name="Google Shape;943;p85"/>
          <p:cNvCxnSpPr>
            <a:stCxn id="938" idx="3"/>
            <a:endCxn id="935" idx="1"/>
          </p:cNvCxnSpPr>
          <p:nvPr/>
        </p:nvCxnSpPr>
        <p:spPr>
          <a:xfrm rot="10800000" flipH="1">
            <a:off x="9182217" y="1698704"/>
            <a:ext cx="207600" cy="658400"/>
          </a:xfrm>
          <a:prstGeom prst="bentConnector3">
            <a:avLst>
              <a:gd name="adj1" fmla="val 30382"/>
            </a:avLst>
          </a:prstGeom>
          <a:noFill/>
          <a:ln w="12700" cap="flat" cmpd="sng">
            <a:solidFill>
              <a:schemeClr val="dk1"/>
            </a:solidFill>
            <a:prstDash val="solid"/>
            <a:round/>
            <a:headEnd type="none" w="sm" len="sm"/>
            <a:tailEnd type="triangle" w="med" len="med"/>
          </a:ln>
        </p:spPr>
      </p:cxnSp>
      <p:cxnSp>
        <p:nvCxnSpPr>
          <p:cNvPr id="944" name="Google Shape;944;p85"/>
          <p:cNvCxnSpPr>
            <a:stCxn id="939" idx="3"/>
            <a:endCxn id="934" idx="1"/>
          </p:cNvCxnSpPr>
          <p:nvPr/>
        </p:nvCxnSpPr>
        <p:spPr>
          <a:xfrm rot="10800000" flipH="1">
            <a:off x="9182217" y="2807785"/>
            <a:ext cx="210000" cy="492800"/>
          </a:xfrm>
          <a:prstGeom prst="bentConnector3">
            <a:avLst>
              <a:gd name="adj1" fmla="val 28234"/>
            </a:avLst>
          </a:prstGeom>
          <a:noFill/>
          <a:ln w="12700" cap="flat" cmpd="sng">
            <a:solidFill>
              <a:schemeClr val="dk1"/>
            </a:solidFill>
            <a:prstDash val="solid"/>
            <a:round/>
            <a:headEnd type="none" w="sm" len="sm"/>
            <a:tailEnd type="triangle" w="med" len="med"/>
          </a:ln>
        </p:spPr>
      </p:cxnSp>
      <p:cxnSp>
        <p:nvCxnSpPr>
          <p:cNvPr id="945" name="Google Shape;945;p85"/>
          <p:cNvCxnSpPr>
            <a:stCxn id="940" idx="3"/>
            <a:endCxn id="937" idx="1"/>
          </p:cNvCxnSpPr>
          <p:nvPr/>
        </p:nvCxnSpPr>
        <p:spPr>
          <a:xfrm rot="10800000" flipH="1">
            <a:off x="9182217" y="3917267"/>
            <a:ext cx="210000" cy="3268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46" name="Google Shape;946;p85"/>
          <p:cNvCxnSpPr>
            <a:stCxn id="941" idx="3"/>
            <a:endCxn id="933" idx="1"/>
          </p:cNvCxnSpPr>
          <p:nvPr/>
        </p:nvCxnSpPr>
        <p:spPr>
          <a:xfrm rot="10800000" flipH="1">
            <a:off x="9182217" y="5026348"/>
            <a:ext cx="210000" cy="161200"/>
          </a:xfrm>
          <a:prstGeom prst="bentConnector3">
            <a:avLst>
              <a:gd name="adj1" fmla="val 24606"/>
            </a:avLst>
          </a:prstGeom>
          <a:noFill/>
          <a:ln w="12700" cap="flat" cmpd="sng">
            <a:solidFill>
              <a:schemeClr val="dk1"/>
            </a:solidFill>
            <a:prstDash val="solid"/>
            <a:round/>
            <a:headEnd type="none" w="sm" len="sm"/>
            <a:tailEnd type="triangle" w="med" len="med"/>
          </a:ln>
        </p:spPr>
      </p:cxnSp>
      <p:cxnSp>
        <p:nvCxnSpPr>
          <p:cNvPr id="947" name="Google Shape;947;p85"/>
          <p:cNvCxnSpPr>
            <a:stCxn id="942" idx="3"/>
            <a:endCxn id="936" idx="1"/>
          </p:cNvCxnSpPr>
          <p:nvPr/>
        </p:nvCxnSpPr>
        <p:spPr>
          <a:xfrm>
            <a:off x="9182217" y="6135789"/>
            <a:ext cx="210000" cy="800"/>
          </a:xfrm>
          <a:prstGeom prst="bentConnector3">
            <a:avLst>
              <a:gd name="adj1" fmla="val 22186"/>
            </a:avLst>
          </a:prstGeom>
          <a:noFill/>
          <a:ln w="12700" cap="flat" cmpd="sng">
            <a:solidFill>
              <a:schemeClr val="dk1"/>
            </a:solidFill>
            <a:prstDash val="solid"/>
            <a:round/>
            <a:headEnd type="none" w="sm" len="sm"/>
            <a:tailEnd type="triangle" w="med" len="med"/>
          </a:ln>
        </p:spPr>
      </p:cxnSp>
      <p:graphicFrame>
        <p:nvGraphicFramePr>
          <p:cNvPr id="3" name="Google Shape;716;p78">
            <a:extLst>
              <a:ext uri="{FF2B5EF4-FFF2-40B4-BE49-F238E27FC236}">
                <a16:creationId xmlns:a16="http://schemas.microsoft.com/office/drawing/2014/main" id="{9E10EDB1-4CC3-CA0D-8DA4-94CC634F5CE2}"/>
              </a:ext>
            </a:extLst>
          </p:cNvPr>
          <p:cNvGraphicFramePr/>
          <p:nvPr>
            <p:extLst>
              <p:ext uri="{D42A27DB-BD31-4B8C-83A1-F6EECF244321}">
                <p14:modId xmlns:p14="http://schemas.microsoft.com/office/powerpoint/2010/main" val="3330564029"/>
              </p:ext>
            </p:extLst>
          </p:nvPr>
        </p:nvGraphicFramePr>
        <p:xfrm>
          <a:off x="301430" y="1529640"/>
          <a:ext cx="3565705" cy="5116867"/>
        </p:xfrm>
        <a:graphic>
          <a:graphicData uri="http://schemas.openxmlformats.org/drawingml/2006/table">
            <a:tbl>
              <a:tblPr firstRow="1" bandRow="1">
                <a:noFill/>
              </a:tblPr>
              <a:tblGrid>
                <a:gridCol w="522568">
                  <a:extLst>
                    <a:ext uri="{9D8B030D-6E8A-4147-A177-3AD203B41FA5}">
                      <a16:colId xmlns:a16="http://schemas.microsoft.com/office/drawing/2014/main" val="20000"/>
                    </a:ext>
                  </a:extLst>
                </a:gridCol>
                <a:gridCol w="3043137">
                  <a:extLst>
                    <a:ext uri="{9D8B030D-6E8A-4147-A177-3AD203B41FA5}">
                      <a16:colId xmlns:a16="http://schemas.microsoft.com/office/drawing/2014/main" val="20001"/>
                    </a:ext>
                  </a:extLst>
                </a:gridCol>
              </a:tblGrid>
              <a:tr h="391022">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Marcus was collecting shells on the beach.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picked up a large beautiful shell.</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put it in his pocket to save for later.</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Suddenly he felt a sharp pinch.</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A crab was inside the shell pinching his leg.</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graphicFrame>
        <p:nvGraphicFramePr>
          <p:cNvPr id="4" name="Google Shape;716;p78">
            <a:extLst>
              <a:ext uri="{FF2B5EF4-FFF2-40B4-BE49-F238E27FC236}">
                <a16:creationId xmlns:a16="http://schemas.microsoft.com/office/drawing/2014/main" id="{2A2D60DA-3C4E-3E49-6313-01E67B6CBC86}"/>
              </a:ext>
            </a:extLst>
          </p:cNvPr>
          <p:cNvGraphicFramePr/>
          <p:nvPr>
            <p:extLst>
              <p:ext uri="{D42A27DB-BD31-4B8C-83A1-F6EECF244321}">
                <p14:modId xmlns:p14="http://schemas.microsoft.com/office/powerpoint/2010/main" val="2537549371"/>
              </p:ext>
            </p:extLst>
          </p:nvPr>
        </p:nvGraphicFramePr>
        <p:xfrm>
          <a:off x="5615300" y="1529640"/>
          <a:ext cx="3565705" cy="5116867"/>
        </p:xfrm>
        <a:graphic>
          <a:graphicData uri="http://schemas.openxmlformats.org/drawingml/2006/table">
            <a:tbl>
              <a:tblPr firstRow="1" bandRow="1">
                <a:noFill/>
              </a:tblPr>
              <a:tblGrid>
                <a:gridCol w="522568">
                  <a:extLst>
                    <a:ext uri="{9D8B030D-6E8A-4147-A177-3AD203B41FA5}">
                      <a16:colId xmlns:a16="http://schemas.microsoft.com/office/drawing/2014/main" val="20000"/>
                    </a:ext>
                  </a:extLst>
                </a:gridCol>
                <a:gridCol w="3043137">
                  <a:extLst>
                    <a:ext uri="{9D8B030D-6E8A-4147-A177-3AD203B41FA5}">
                      <a16:colId xmlns:a16="http://schemas.microsoft.com/office/drawing/2014/main" val="20001"/>
                    </a:ext>
                  </a:extLst>
                </a:gridCol>
              </a:tblGrid>
              <a:tr h="391022">
                <a:tc>
                  <a:txBody>
                    <a:bodyPr/>
                    <a:lstStyle/>
                    <a:p>
                      <a:pPr marL="0" marR="0" lvl="0" indent="0" algn="ctr" rtl="0">
                        <a:lnSpc>
                          <a:spcPct val="100000"/>
                        </a:lnSpc>
                        <a:spcBef>
                          <a:spcPts val="0"/>
                        </a:spcBef>
                        <a:spcAft>
                          <a:spcPts val="0"/>
                        </a:spcAft>
                        <a:buClr>
                          <a:srgbClr val="000000"/>
                        </a:buClr>
                        <a:buSzPts val="1400"/>
                        <a:buFont typeface="Arial"/>
                        <a:buNone/>
                      </a:pPr>
                      <a:r>
                        <a:rPr lang="en-US" altLang="zh-CN" sz="1900" b="1" u="none" strike="noStrike" cap="none">
                          <a:solidFill>
                            <a:schemeClr val="dk1"/>
                          </a:solidFill>
                          <a:latin typeface="Times New Roman"/>
                          <a:ea typeface="Times New Roman"/>
                          <a:cs typeface="Times New Roman"/>
                          <a:sym typeface="Times New Roman"/>
                        </a:rPr>
                        <a:t>#</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CN" sz="1900" b="1" u="none" strike="noStrike" cap="none">
                          <a:solidFill>
                            <a:schemeClr val="dk1"/>
                          </a:solidFill>
                          <a:latin typeface="Times New Roman"/>
                          <a:ea typeface="Times New Roman"/>
                          <a:cs typeface="Times New Roman"/>
                          <a:sym typeface="Times New Roman"/>
                        </a:rPr>
                        <a:t>Sentence</a:t>
                      </a:r>
                      <a:endParaRPr sz="1900" b="1" u="none" strike="noStrike" cap="none">
                        <a:solidFill>
                          <a:schemeClr val="dk1"/>
                        </a:solidFill>
                        <a:latin typeface="Times New Roman"/>
                        <a:ea typeface="Times New Roman"/>
                        <a:cs typeface="Times New Roman"/>
                        <a:sym typeface="Times New Roman"/>
                      </a:endParaRPr>
                    </a:p>
                  </a:txBody>
                  <a:tcPr marL="91467" marR="91467" marT="45733" marB="45733">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5A5A5"/>
                    </a:solidFill>
                  </a:tcPr>
                </a:tc>
                <a:extLst>
                  <a:ext uri="{0D108BD9-81ED-4DB2-BD59-A6C34878D82A}">
                    <a16:rowId xmlns:a16="http://schemas.microsoft.com/office/drawing/2014/main" val="10000"/>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0</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write a novel.</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1"/>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1</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He worked on his book for several months.</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2"/>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2</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took his book to a publisher.</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3"/>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3</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The publisher rejected his book almost immediately.</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F0F0"/>
                    </a:solidFill>
                  </a:tcPr>
                </a:tc>
                <a:extLst>
                  <a:ext uri="{0D108BD9-81ED-4DB2-BD59-A6C34878D82A}">
                    <a16:rowId xmlns:a16="http://schemas.microsoft.com/office/drawing/2014/main" val="10004"/>
                  </a:ext>
                </a:extLst>
              </a:tr>
              <a:tr h="945169">
                <a:tc>
                  <a:txBody>
                    <a:bodyPr/>
                    <a:lstStyle/>
                    <a:p>
                      <a:pPr marL="0" marR="0" lvl="0" indent="0" algn="ctr"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4</a:t>
                      </a:r>
                      <a:endParaRPr sz="1900" u="none" strike="noStrike" cap="none">
                        <a:latin typeface="Times New Roman"/>
                        <a:ea typeface="Times New Roman"/>
                        <a:cs typeface="Times New Roman"/>
                        <a:sym typeface="Times New Roman"/>
                      </a:endParaRPr>
                    </a:p>
                  </a:txBody>
                  <a:tcPr marL="91467" marR="91467" marT="45733" marB="45733">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CN" sz="1900" u="none" strike="noStrike" cap="none">
                          <a:latin typeface="Times New Roman"/>
                          <a:ea typeface="Times New Roman"/>
                          <a:cs typeface="Times New Roman"/>
                          <a:sym typeface="Times New Roman"/>
                        </a:rPr>
                        <a:t>Oswald decided to give up on writing.</a:t>
                      </a:r>
                      <a:endParaRPr sz="2400"/>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E0E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86"/>
          <p:cNvSpPr/>
          <p:nvPr/>
        </p:nvSpPr>
        <p:spPr>
          <a:xfrm>
            <a:off x="113964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954" name="Google Shape;954;p86"/>
          <p:cNvSpPr txBox="1">
            <a:spLocks noGrp="1"/>
          </p:cNvSpPr>
          <p:nvPr>
            <p:ph type="body" idx="1"/>
          </p:nvPr>
        </p:nvSpPr>
        <p:spPr>
          <a:xfrm>
            <a:off x="118967" y="1695300"/>
            <a:ext cx="4791600" cy="4598400"/>
          </a:xfrm>
          <a:prstGeom prst="rect">
            <a:avLst/>
          </a:prstGeom>
          <a:noFill/>
          <a:ln>
            <a:noFill/>
          </a:ln>
        </p:spPr>
        <p:txBody>
          <a:bodyPr spcFirstLastPara="1" vert="horz" wrap="square" lIns="91433" tIns="45700" rIns="91433" bIns="45700" rtlCol="0" anchor="t" anchorCtr="0">
            <a:noAutofit/>
          </a:bodyPr>
          <a:lstStyle/>
          <a:p>
            <a:pPr marL="237061" indent="-237061">
              <a:spcBef>
                <a:spcPts val="0"/>
              </a:spcBef>
              <a:buClr>
                <a:srgbClr val="C00000"/>
              </a:buClr>
              <a:buSzPts val="1400"/>
            </a:pPr>
            <a:r>
              <a:rPr lang="en-US" altLang="zh-CN" sz="1867" b="1">
                <a:latin typeface="Times New Roman"/>
                <a:ea typeface="Times New Roman"/>
                <a:cs typeface="Times New Roman"/>
                <a:sym typeface="Times New Roman"/>
              </a:rPr>
              <a:t>What's next?</a:t>
            </a:r>
            <a:endParaRPr sz="1867" b="1">
              <a:latin typeface="Times New Roman"/>
              <a:ea typeface="Times New Roman"/>
              <a:cs typeface="Times New Roman"/>
              <a:sym typeface="Times New Roman"/>
            </a:endParaRPr>
          </a:p>
          <a:p>
            <a:pPr marL="457189" indent="0">
              <a:spcBef>
                <a:spcPts val="533"/>
              </a:spcBef>
              <a:buNone/>
            </a:pPr>
            <a:r>
              <a:rPr lang="en-US" altLang="zh-CN" sz="1867">
                <a:latin typeface="Times New Roman"/>
                <a:ea typeface="Times New Roman"/>
                <a:cs typeface="Times New Roman"/>
                <a:sym typeface="Wingdings" panose="05000000000000000000" pitchFamily="2" charset="2"/>
              </a:rPr>
              <a:t></a:t>
            </a:r>
            <a:r>
              <a:rPr lang="zh-CN" altLang="en-US" sz="1867">
                <a:latin typeface="Times New Roman"/>
                <a:ea typeface="Times New Roman"/>
                <a:cs typeface="Times New Roman"/>
                <a:sym typeface="Times New Roman"/>
              </a:rPr>
              <a:t> </a:t>
            </a:r>
            <a:r>
              <a:rPr lang="en-US" altLang="zh-CN" sz="1867">
                <a:latin typeface="Times New Roman"/>
                <a:ea typeface="Times New Roman"/>
                <a:cs typeface="Times New Roman"/>
                <a:sym typeface="Times New Roman"/>
              </a:rPr>
              <a:t>Increase the scale of generated stories</a:t>
            </a:r>
            <a:endParaRPr sz="1867">
              <a:latin typeface="Times New Roman"/>
              <a:ea typeface="Times New Roman"/>
              <a:cs typeface="Times New Roman"/>
              <a:sym typeface="Times New Roman"/>
            </a:endParaRPr>
          </a:p>
          <a:p>
            <a:pPr marL="457189" indent="0">
              <a:spcBef>
                <a:spcPts val="533"/>
              </a:spcBef>
              <a:buNone/>
            </a:pPr>
            <a:r>
              <a:rPr lang="en-US" altLang="zh-CN" sz="1867">
                <a:latin typeface="Times New Roman"/>
                <a:ea typeface="Times New Roman"/>
                <a:cs typeface="Times New Roman"/>
                <a:sym typeface="Wingdings" panose="05000000000000000000" pitchFamily="2" charset="2"/>
              </a:rPr>
              <a:t></a:t>
            </a:r>
            <a:r>
              <a:rPr lang="zh-CN" altLang="en-US" sz="1867">
                <a:latin typeface="Times New Roman"/>
                <a:ea typeface="Times New Roman"/>
                <a:cs typeface="Times New Roman"/>
                <a:sym typeface="Times New Roman"/>
              </a:rPr>
              <a:t> </a:t>
            </a:r>
            <a:r>
              <a:rPr lang="en-US" altLang="zh-CN" sz="1867">
                <a:latin typeface="Times New Roman"/>
                <a:ea typeface="Times New Roman"/>
                <a:cs typeface="Times New Roman"/>
                <a:sym typeface="Times New Roman"/>
              </a:rPr>
              <a:t>Enhance the text and visual coupling</a:t>
            </a:r>
            <a:endParaRPr sz="1867">
              <a:latin typeface="Times New Roman"/>
              <a:ea typeface="Times New Roman"/>
              <a:cs typeface="Times New Roman"/>
              <a:sym typeface="Times New Roman"/>
            </a:endParaRPr>
          </a:p>
          <a:p>
            <a:pPr marL="457189" indent="0">
              <a:spcBef>
                <a:spcPts val="533"/>
              </a:spcBef>
              <a:buClr>
                <a:schemeClr val="dk1"/>
              </a:buClr>
              <a:buSzPts val="1100"/>
              <a:buNone/>
            </a:pPr>
            <a:r>
              <a:rPr lang="en-US" altLang="zh-CN" sz="1867">
                <a:latin typeface="Times New Roman"/>
                <a:ea typeface="Times New Roman"/>
                <a:cs typeface="Times New Roman"/>
                <a:sym typeface="Wingdings" panose="05000000000000000000" pitchFamily="2" charset="2"/>
              </a:rPr>
              <a:t> </a:t>
            </a:r>
            <a:r>
              <a:rPr lang="en-US" altLang="zh-CN" sz="1867">
                <a:latin typeface="Times New Roman"/>
                <a:ea typeface="Times New Roman"/>
                <a:cs typeface="Times New Roman"/>
                <a:sym typeface="Times New Roman"/>
              </a:rPr>
              <a:t>Better prompt and additional prompt      </a:t>
            </a:r>
            <a:br>
              <a:rPr lang="en-US" altLang="zh-CN" sz="1867">
                <a:latin typeface="Times New Roman"/>
                <a:ea typeface="Times New Roman"/>
                <a:cs typeface="Times New Roman"/>
                <a:sym typeface="Times New Roman"/>
              </a:rPr>
            </a:br>
            <a:r>
              <a:rPr lang="en-US" altLang="zh-CN" sz="1867">
                <a:latin typeface="Times New Roman"/>
                <a:ea typeface="Times New Roman"/>
                <a:cs typeface="Times New Roman"/>
                <a:sym typeface="Times New Roman"/>
              </a:rPr>
              <a:t>     choices</a:t>
            </a:r>
            <a:endParaRPr sz="1867">
              <a:latin typeface="Times New Roman"/>
              <a:ea typeface="Times New Roman"/>
              <a:cs typeface="Times New Roman"/>
              <a:sym typeface="Times New Roman"/>
            </a:endParaRPr>
          </a:p>
          <a:p>
            <a:pPr marL="457189" indent="0">
              <a:spcBef>
                <a:spcPts val="533"/>
              </a:spcBef>
              <a:buNone/>
            </a:pPr>
            <a:endParaRPr sz="1867">
              <a:latin typeface="Times New Roman"/>
              <a:ea typeface="Times New Roman"/>
              <a:cs typeface="Times New Roman"/>
              <a:sym typeface="Times New Roman"/>
            </a:endParaRPr>
          </a:p>
          <a:p>
            <a:pPr marL="237061" indent="-237061">
              <a:spcBef>
                <a:spcPts val="1067"/>
              </a:spcBef>
              <a:buClr>
                <a:srgbClr val="C00000"/>
              </a:buClr>
              <a:buSzPts val="1400"/>
            </a:pPr>
            <a:r>
              <a:rPr lang="en-US" altLang="zh-CN" sz="1867" b="1">
                <a:latin typeface="Times New Roman"/>
                <a:ea typeface="Times New Roman"/>
                <a:cs typeface="Times New Roman"/>
                <a:sym typeface="Times New Roman"/>
              </a:rPr>
              <a:t>In conclusion</a:t>
            </a:r>
            <a:endParaRPr sz="1867" b="1">
              <a:latin typeface="Times New Roman"/>
              <a:ea typeface="Times New Roman"/>
              <a:cs typeface="Times New Roman"/>
              <a:sym typeface="Times New Roman"/>
            </a:endParaRPr>
          </a:p>
          <a:p>
            <a:pPr marL="457189" indent="0">
              <a:spcBef>
                <a:spcPts val="533"/>
              </a:spcBef>
              <a:buNone/>
            </a:pPr>
            <a:r>
              <a:rPr lang="en-US" altLang="zh-CN" sz="1867">
                <a:latin typeface="Times New Roman"/>
                <a:ea typeface="Times New Roman"/>
                <a:cs typeface="Times New Roman"/>
                <a:sym typeface="Wingdings" panose="05000000000000000000" pitchFamily="2" charset="2"/>
              </a:rPr>
              <a:t></a:t>
            </a:r>
            <a:r>
              <a:rPr lang="zh-CN" altLang="en-US" sz="1867">
                <a:latin typeface="Times New Roman"/>
                <a:ea typeface="Times New Roman"/>
                <a:cs typeface="Times New Roman"/>
                <a:sym typeface="Times New Roman"/>
              </a:rPr>
              <a:t> </a:t>
            </a:r>
            <a:r>
              <a:rPr lang="en-US" altLang="zh-CN" sz="1867">
                <a:latin typeface="Times New Roman"/>
                <a:ea typeface="Times New Roman"/>
                <a:cs typeface="Times New Roman"/>
                <a:sym typeface="Times New Roman"/>
              </a:rPr>
              <a:t>Visual story co-creation experience</a:t>
            </a:r>
            <a:endParaRPr sz="1867">
              <a:latin typeface="Times New Roman"/>
              <a:ea typeface="Times New Roman"/>
              <a:cs typeface="Times New Roman"/>
              <a:sym typeface="Times New Roman"/>
            </a:endParaRPr>
          </a:p>
          <a:p>
            <a:pPr marL="1202237" lvl="2" indent="-287859">
              <a:lnSpc>
                <a:spcPct val="125000"/>
              </a:lnSpc>
              <a:spcBef>
                <a:spcPts val="533"/>
              </a:spcBef>
              <a:buSzPts val="1400"/>
            </a:pPr>
            <a:r>
              <a:rPr lang="en-US" altLang="zh-CN" sz="1867">
                <a:latin typeface="Times New Roman"/>
                <a:ea typeface="Times New Roman"/>
                <a:cs typeface="Times New Roman"/>
                <a:sym typeface="Times New Roman"/>
              </a:rPr>
              <a:t>Narrative generation</a:t>
            </a:r>
            <a:endParaRPr sz="1867">
              <a:latin typeface="Times New Roman"/>
              <a:ea typeface="Times New Roman"/>
              <a:cs typeface="Times New Roman"/>
              <a:sym typeface="Times New Roman"/>
            </a:endParaRPr>
          </a:p>
          <a:p>
            <a:pPr marL="1202237" lvl="2" indent="-287859">
              <a:lnSpc>
                <a:spcPct val="125000"/>
              </a:lnSpc>
              <a:spcBef>
                <a:spcPts val="0"/>
              </a:spcBef>
              <a:buSzPts val="1400"/>
              <a:buFont typeface="Times New Roman"/>
              <a:buChar char="•"/>
            </a:pPr>
            <a:r>
              <a:rPr lang="en-US" altLang="zh-CN" sz="1867">
                <a:latin typeface="Times New Roman"/>
                <a:ea typeface="Times New Roman"/>
                <a:cs typeface="Times New Roman"/>
                <a:sym typeface="Times New Roman"/>
              </a:rPr>
              <a:t>Image generation</a:t>
            </a:r>
            <a:endParaRPr sz="1867">
              <a:latin typeface="Times New Roman"/>
              <a:ea typeface="Times New Roman"/>
              <a:cs typeface="Times New Roman"/>
              <a:sym typeface="Times New Roman"/>
            </a:endParaRPr>
          </a:p>
        </p:txBody>
      </p:sp>
      <p:sp>
        <p:nvSpPr>
          <p:cNvPr id="955" name="Google Shape;955;p86"/>
          <p:cNvSpPr/>
          <p:nvPr/>
        </p:nvSpPr>
        <p:spPr>
          <a:xfrm>
            <a:off x="5246669" y="3093033"/>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956" name="Google Shape;956;p86"/>
          <p:cNvSpPr/>
          <p:nvPr/>
        </p:nvSpPr>
        <p:spPr>
          <a:xfrm>
            <a:off x="5246669" y="2006989"/>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957" name="Google Shape;957;p86"/>
          <p:cNvSpPr/>
          <p:nvPr/>
        </p:nvSpPr>
        <p:spPr>
          <a:xfrm>
            <a:off x="5896201" y="2065353"/>
            <a:ext cx="853600" cy="85280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58" name="Google Shape;958;p86"/>
          <p:cNvSpPr/>
          <p:nvPr/>
        </p:nvSpPr>
        <p:spPr>
          <a:xfrm rot="2703418">
            <a:off x="5896361" y="2065317"/>
            <a:ext cx="853337" cy="852771"/>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59" name="Google Shape;959;p86"/>
          <p:cNvSpPr/>
          <p:nvPr/>
        </p:nvSpPr>
        <p:spPr>
          <a:xfrm rot="5400000">
            <a:off x="5894209" y="2065476"/>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60" name="Google Shape;960;p86"/>
          <p:cNvSpPr/>
          <p:nvPr/>
        </p:nvSpPr>
        <p:spPr>
          <a:xfrm rot="8125059">
            <a:off x="5896056" y="2065854"/>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61" name="Google Shape;961;p86"/>
          <p:cNvSpPr/>
          <p:nvPr/>
        </p:nvSpPr>
        <p:spPr>
          <a:xfrm rot="-10771004">
            <a:off x="5896125" y="2066029"/>
            <a:ext cx="853631" cy="85283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62" name="Google Shape;962;p86"/>
          <p:cNvSpPr/>
          <p:nvPr/>
        </p:nvSpPr>
        <p:spPr>
          <a:xfrm rot="-8074941">
            <a:off x="5894130" y="2065794"/>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63" name="Google Shape;963;p86"/>
          <p:cNvSpPr/>
          <p:nvPr/>
        </p:nvSpPr>
        <p:spPr>
          <a:xfrm rot="-5400000">
            <a:off x="5896087" y="2065409"/>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64" name="Google Shape;964;p86"/>
          <p:cNvSpPr/>
          <p:nvPr/>
        </p:nvSpPr>
        <p:spPr>
          <a:xfrm rot="-2703418">
            <a:off x="5897684" y="2065511"/>
            <a:ext cx="853337" cy="852771"/>
          </a:xfrm>
          <a:prstGeom prst="pie">
            <a:avLst>
              <a:gd name="adj1" fmla="val 14826588"/>
              <a:gd name="adj2" fmla="val 17514787"/>
            </a:avLst>
          </a:prstGeom>
          <a:solidFill>
            <a:srgbClr val="FFA8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65" name="Google Shape;965;p86"/>
          <p:cNvSpPr txBox="1"/>
          <p:nvPr/>
        </p:nvSpPr>
        <p:spPr>
          <a:xfrm>
            <a:off x="6190297" y="2096600"/>
            <a:ext cx="326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966" name="Google Shape;966;p86"/>
          <p:cNvSpPr txBox="1"/>
          <p:nvPr/>
        </p:nvSpPr>
        <p:spPr>
          <a:xfrm>
            <a:off x="6402001" y="2191500"/>
            <a:ext cx="37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967" name="Google Shape;967;p86"/>
          <p:cNvSpPr txBox="1"/>
          <p:nvPr/>
        </p:nvSpPr>
        <p:spPr>
          <a:xfrm>
            <a:off x="6477233" y="2409667"/>
            <a:ext cx="383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968" name="Google Shape;968;p86"/>
          <p:cNvSpPr txBox="1"/>
          <p:nvPr/>
        </p:nvSpPr>
        <p:spPr>
          <a:xfrm>
            <a:off x="6355767" y="2611901"/>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969" name="Google Shape;969;p86"/>
          <p:cNvSpPr txBox="1"/>
          <p:nvPr/>
        </p:nvSpPr>
        <p:spPr>
          <a:xfrm>
            <a:off x="6133067" y="2699434"/>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970" name="Google Shape;970;p86"/>
          <p:cNvSpPr txBox="1"/>
          <p:nvPr/>
        </p:nvSpPr>
        <p:spPr>
          <a:xfrm>
            <a:off x="5920635" y="2610468"/>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971" name="Google Shape;971;p86"/>
          <p:cNvSpPr txBox="1"/>
          <p:nvPr/>
        </p:nvSpPr>
        <p:spPr>
          <a:xfrm>
            <a:off x="5867767" y="2405010"/>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972" name="Google Shape;972;p86"/>
          <p:cNvSpPr txBox="1"/>
          <p:nvPr/>
        </p:nvSpPr>
        <p:spPr>
          <a:xfrm>
            <a:off x="5888117" y="2231267"/>
            <a:ext cx="5268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973" name="Google Shape;973;p86"/>
          <p:cNvCxnSpPr>
            <a:stCxn id="956" idx="2"/>
            <a:endCxn id="955" idx="0"/>
          </p:cNvCxnSpPr>
          <p:nvPr/>
        </p:nvCxnSpPr>
        <p:spPr>
          <a:xfrm>
            <a:off x="6035069" y="2977389"/>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974" name="Google Shape;974;p86"/>
          <p:cNvSpPr/>
          <p:nvPr/>
        </p:nvSpPr>
        <p:spPr>
          <a:xfrm>
            <a:off x="7496929" y="1349596"/>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975" name="Google Shape;975;p86"/>
          <p:cNvSpPr/>
          <p:nvPr/>
        </p:nvSpPr>
        <p:spPr>
          <a:xfrm>
            <a:off x="7496929" y="263552"/>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976" name="Google Shape;976;p86"/>
          <p:cNvSpPr/>
          <p:nvPr/>
        </p:nvSpPr>
        <p:spPr>
          <a:xfrm>
            <a:off x="8146461" y="321917"/>
            <a:ext cx="853600" cy="85280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77" name="Google Shape;977;p86"/>
          <p:cNvSpPr/>
          <p:nvPr/>
        </p:nvSpPr>
        <p:spPr>
          <a:xfrm rot="2703418">
            <a:off x="8146621" y="321880"/>
            <a:ext cx="853337" cy="852771"/>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78" name="Google Shape;978;p86"/>
          <p:cNvSpPr/>
          <p:nvPr/>
        </p:nvSpPr>
        <p:spPr>
          <a:xfrm rot="5400000">
            <a:off x="8144469" y="322039"/>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79" name="Google Shape;979;p86"/>
          <p:cNvSpPr/>
          <p:nvPr/>
        </p:nvSpPr>
        <p:spPr>
          <a:xfrm rot="8125059">
            <a:off x="8146316" y="322418"/>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80" name="Google Shape;980;p86"/>
          <p:cNvSpPr/>
          <p:nvPr/>
        </p:nvSpPr>
        <p:spPr>
          <a:xfrm rot="-10771004">
            <a:off x="8146385" y="322591"/>
            <a:ext cx="853631" cy="85283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81" name="Google Shape;981;p86"/>
          <p:cNvSpPr/>
          <p:nvPr/>
        </p:nvSpPr>
        <p:spPr>
          <a:xfrm rot="-8074941">
            <a:off x="8144390" y="322357"/>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82" name="Google Shape;982;p86"/>
          <p:cNvSpPr/>
          <p:nvPr/>
        </p:nvSpPr>
        <p:spPr>
          <a:xfrm rot="-5400000">
            <a:off x="8146347" y="321972"/>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83" name="Google Shape;983;p86"/>
          <p:cNvSpPr/>
          <p:nvPr/>
        </p:nvSpPr>
        <p:spPr>
          <a:xfrm rot="-2703418">
            <a:off x="8147944" y="322073"/>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84" name="Google Shape;984;p86"/>
          <p:cNvSpPr txBox="1"/>
          <p:nvPr/>
        </p:nvSpPr>
        <p:spPr>
          <a:xfrm>
            <a:off x="8440565" y="353167"/>
            <a:ext cx="298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985" name="Google Shape;985;p86"/>
          <p:cNvSpPr txBox="1"/>
          <p:nvPr/>
        </p:nvSpPr>
        <p:spPr>
          <a:xfrm>
            <a:off x="8652269" y="448068"/>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986" name="Google Shape;986;p86"/>
          <p:cNvSpPr txBox="1"/>
          <p:nvPr/>
        </p:nvSpPr>
        <p:spPr>
          <a:xfrm>
            <a:off x="8727501" y="666234"/>
            <a:ext cx="314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987" name="Google Shape;987;p86"/>
          <p:cNvSpPr txBox="1"/>
          <p:nvPr/>
        </p:nvSpPr>
        <p:spPr>
          <a:xfrm>
            <a:off x="8606035" y="868468"/>
            <a:ext cx="432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988" name="Google Shape;988;p86"/>
          <p:cNvSpPr txBox="1"/>
          <p:nvPr/>
        </p:nvSpPr>
        <p:spPr>
          <a:xfrm>
            <a:off x="8383333" y="956001"/>
            <a:ext cx="403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989" name="Google Shape;989;p86"/>
          <p:cNvSpPr txBox="1"/>
          <p:nvPr/>
        </p:nvSpPr>
        <p:spPr>
          <a:xfrm>
            <a:off x="8170903" y="867034"/>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990" name="Google Shape;990;p86"/>
          <p:cNvSpPr txBox="1"/>
          <p:nvPr/>
        </p:nvSpPr>
        <p:spPr>
          <a:xfrm>
            <a:off x="8118027" y="661574"/>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991" name="Google Shape;991;p86"/>
          <p:cNvSpPr txBox="1"/>
          <p:nvPr/>
        </p:nvSpPr>
        <p:spPr>
          <a:xfrm>
            <a:off x="8118025" y="478320"/>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992" name="Google Shape;992;p86"/>
          <p:cNvCxnSpPr>
            <a:stCxn id="975" idx="2"/>
            <a:endCxn id="974" idx="0"/>
          </p:cNvCxnSpPr>
          <p:nvPr/>
        </p:nvCxnSpPr>
        <p:spPr>
          <a:xfrm>
            <a:off x="8285329" y="1233952"/>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993" name="Google Shape;993;p86"/>
          <p:cNvSpPr/>
          <p:nvPr/>
        </p:nvSpPr>
        <p:spPr>
          <a:xfrm>
            <a:off x="7509992" y="4882731"/>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994" name="Google Shape;994;p86"/>
          <p:cNvSpPr/>
          <p:nvPr/>
        </p:nvSpPr>
        <p:spPr>
          <a:xfrm>
            <a:off x="7509992" y="3796687"/>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995" name="Google Shape;995;p86"/>
          <p:cNvSpPr/>
          <p:nvPr/>
        </p:nvSpPr>
        <p:spPr>
          <a:xfrm>
            <a:off x="8159524" y="3855052"/>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96" name="Google Shape;996;p86"/>
          <p:cNvSpPr/>
          <p:nvPr/>
        </p:nvSpPr>
        <p:spPr>
          <a:xfrm rot="2703418">
            <a:off x="8159684" y="3855016"/>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97" name="Google Shape;997;p86"/>
          <p:cNvSpPr/>
          <p:nvPr/>
        </p:nvSpPr>
        <p:spPr>
          <a:xfrm rot="5400000">
            <a:off x="8157532" y="3855175"/>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98" name="Google Shape;998;p86"/>
          <p:cNvSpPr/>
          <p:nvPr/>
        </p:nvSpPr>
        <p:spPr>
          <a:xfrm rot="8125059">
            <a:off x="8159378" y="3855553"/>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999" name="Google Shape;999;p86"/>
          <p:cNvSpPr/>
          <p:nvPr/>
        </p:nvSpPr>
        <p:spPr>
          <a:xfrm rot="-10771004">
            <a:off x="8159447" y="3855727"/>
            <a:ext cx="853631" cy="852831"/>
          </a:xfrm>
          <a:prstGeom prst="pie">
            <a:avLst>
              <a:gd name="adj1" fmla="val 14826588"/>
              <a:gd name="adj2" fmla="val 17514787"/>
            </a:avLst>
          </a:prstGeom>
          <a:solidFill>
            <a:srgbClr val="5151F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00" name="Google Shape;1000;p86"/>
          <p:cNvSpPr/>
          <p:nvPr/>
        </p:nvSpPr>
        <p:spPr>
          <a:xfrm rot="-8074941">
            <a:off x="8157453" y="3855493"/>
            <a:ext cx="853641" cy="853076"/>
          </a:xfrm>
          <a:prstGeom prst="pie">
            <a:avLst>
              <a:gd name="adj1" fmla="val 14826588"/>
              <a:gd name="adj2" fmla="val 17514787"/>
            </a:avLst>
          </a:prstGeom>
          <a:solidFill>
            <a:srgbClr val="FF54F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01" name="Google Shape;1001;p86"/>
          <p:cNvSpPr/>
          <p:nvPr/>
        </p:nvSpPr>
        <p:spPr>
          <a:xfrm rot="-5400000">
            <a:off x="8159411" y="3855108"/>
            <a:ext cx="853600" cy="852800"/>
          </a:xfrm>
          <a:prstGeom prst="pie">
            <a:avLst>
              <a:gd name="adj1" fmla="val 14826588"/>
              <a:gd name="adj2" fmla="val 17514787"/>
            </a:avLst>
          </a:prstGeom>
          <a:solidFill>
            <a:srgbClr val="FF000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02" name="Google Shape;1002;p86"/>
          <p:cNvSpPr/>
          <p:nvPr/>
        </p:nvSpPr>
        <p:spPr>
          <a:xfrm rot="-2703418">
            <a:off x="8161008" y="3855208"/>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03" name="Google Shape;1003;p86"/>
          <p:cNvSpPr txBox="1"/>
          <p:nvPr/>
        </p:nvSpPr>
        <p:spPr>
          <a:xfrm>
            <a:off x="8453632" y="3886300"/>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1004" name="Google Shape;1004;p86"/>
          <p:cNvSpPr txBox="1"/>
          <p:nvPr/>
        </p:nvSpPr>
        <p:spPr>
          <a:xfrm>
            <a:off x="8665297" y="3981200"/>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1005" name="Google Shape;1005;p86"/>
          <p:cNvSpPr txBox="1"/>
          <p:nvPr/>
        </p:nvSpPr>
        <p:spPr>
          <a:xfrm>
            <a:off x="8740569" y="4199367"/>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1006" name="Google Shape;1006;p86"/>
          <p:cNvSpPr txBox="1"/>
          <p:nvPr/>
        </p:nvSpPr>
        <p:spPr>
          <a:xfrm>
            <a:off x="8619101" y="4401601"/>
            <a:ext cx="448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1007" name="Google Shape;1007;p86"/>
          <p:cNvSpPr txBox="1"/>
          <p:nvPr/>
        </p:nvSpPr>
        <p:spPr>
          <a:xfrm>
            <a:off x="8396401" y="4489133"/>
            <a:ext cx="483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1008" name="Google Shape;1008;p86"/>
          <p:cNvSpPr txBox="1"/>
          <p:nvPr/>
        </p:nvSpPr>
        <p:spPr>
          <a:xfrm>
            <a:off x="8183931" y="4400168"/>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1009" name="Google Shape;1009;p86"/>
          <p:cNvSpPr txBox="1"/>
          <p:nvPr/>
        </p:nvSpPr>
        <p:spPr>
          <a:xfrm>
            <a:off x="8131089" y="4194709"/>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1010" name="Google Shape;1010;p86"/>
          <p:cNvSpPr txBox="1"/>
          <p:nvPr/>
        </p:nvSpPr>
        <p:spPr>
          <a:xfrm>
            <a:off x="8149721" y="4019088"/>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1011" name="Google Shape;1011;p86"/>
          <p:cNvCxnSpPr>
            <a:stCxn id="994" idx="2"/>
            <a:endCxn id="993" idx="0"/>
          </p:cNvCxnSpPr>
          <p:nvPr/>
        </p:nvCxnSpPr>
        <p:spPr>
          <a:xfrm>
            <a:off x="8298392" y="4767087"/>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1012" name="Google Shape;1012;p86"/>
          <p:cNvSpPr/>
          <p:nvPr/>
        </p:nvSpPr>
        <p:spPr>
          <a:xfrm>
            <a:off x="9242179" y="1349596"/>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013" name="Google Shape;1013;p86"/>
          <p:cNvSpPr/>
          <p:nvPr/>
        </p:nvSpPr>
        <p:spPr>
          <a:xfrm>
            <a:off x="9274379" y="279252"/>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014" name="Google Shape;1014;p86"/>
          <p:cNvSpPr/>
          <p:nvPr/>
        </p:nvSpPr>
        <p:spPr>
          <a:xfrm>
            <a:off x="9891711" y="321917"/>
            <a:ext cx="853600" cy="852800"/>
          </a:xfrm>
          <a:prstGeom prst="pie">
            <a:avLst>
              <a:gd name="adj1" fmla="val 14826588"/>
              <a:gd name="adj2" fmla="val 17514787"/>
            </a:avLst>
          </a:prstGeom>
          <a:solidFill>
            <a:srgbClr val="FF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15" name="Google Shape;1015;p86"/>
          <p:cNvSpPr/>
          <p:nvPr/>
        </p:nvSpPr>
        <p:spPr>
          <a:xfrm rot="2703418">
            <a:off x="9891870" y="321880"/>
            <a:ext cx="853337" cy="852771"/>
          </a:xfrm>
          <a:prstGeom prst="pie">
            <a:avLst>
              <a:gd name="adj1" fmla="val 14826588"/>
              <a:gd name="adj2" fmla="val 17514787"/>
            </a:avLst>
          </a:prstGeom>
          <a:solidFill>
            <a:srgbClr val="54FF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16" name="Google Shape;1016;p86"/>
          <p:cNvSpPr/>
          <p:nvPr/>
        </p:nvSpPr>
        <p:spPr>
          <a:xfrm rot="5400000">
            <a:off x="9889719" y="322039"/>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17" name="Google Shape;1017;p86"/>
          <p:cNvSpPr/>
          <p:nvPr/>
        </p:nvSpPr>
        <p:spPr>
          <a:xfrm rot="8125059">
            <a:off x="9891565" y="322418"/>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18" name="Google Shape;1018;p86"/>
          <p:cNvSpPr/>
          <p:nvPr/>
        </p:nvSpPr>
        <p:spPr>
          <a:xfrm rot="-10771004">
            <a:off x="9891634" y="322591"/>
            <a:ext cx="853631" cy="85283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19" name="Google Shape;1019;p86"/>
          <p:cNvSpPr/>
          <p:nvPr/>
        </p:nvSpPr>
        <p:spPr>
          <a:xfrm rot="-8074941">
            <a:off x="9889640" y="322357"/>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20" name="Google Shape;1020;p86"/>
          <p:cNvSpPr/>
          <p:nvPr/>
        </p:nvSpPr>
        <p:spPr>
          <a:xfrm rot="-5400000">
            <a:off x="9891596" y="321972"/>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21" name="Google Shape;1021;p86"/>
          <p:cNvSpPr/>
          <p:nvPr/>
        </p:nvSpPr>
        <p:spPr>
          <a:xfrm rot="-2703418">
            <a:off x="9893193" y="322073"/>
            <a:ext cx="853337" cy="852771"/>
          </a:xfrm>
          <a:prstGeom prst="pie">
            <a:avLst>
              <a:gd name="adj1" fmla="val 14826588"/>
              <a:gd name="adj2" fmla="val 17514787"/>
            </a:avLst>
          </a:prstGeom>
          <a:solidFill>
            <a:srgbClr val="FFA854"/>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22" name="Google Shape;1022;p86"/>
          <p:cNvSpPr txBox="1"/>
          <p:nvPr/>
        </p:nvSpPr>
        <p:spPr>
          <a:xfrm>
            <a:off x="10185835" y="353167"/>
            <a:ext cx="298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1023" name="Google Shape;1023;p86"/>
          <p:cNvSpPr txBox="1"/>
          <p:nvPr/>
        </p:nvSpPr>
        <p:spPr>
          <a:xfrm>
            <a:off x="10397500" y="448067"/>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1024" name="Google Shape;1024;p86"/>
          <p:cNvSpPr txBox="1"/>
          <p:nvPr/>
        </p:nvSpPr>
        <p:spPr>
          <a:xfrm>
            <a:off x="10472732" y="666233"/>
            <a:ext cx="326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1025" name="Google Shape;1025;p86"/>
          <p:cNvSpPr txBox="1"/>
          <p:nvPr/>
        </p:nvSpPr>
        <p:spPr>
          <a:xfrm>
            <a:off x="10351265" y="868468"/>
            <a:ext cx="4320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1026" name="Google Shape;1026;p86"/>
          <p:cNvSpPr txBox="1"/>
          <p:nvPr/>
        </p:nvSpPr>
        <p:spPr>
          <a:xfrm>
            <a:off x="10128565" y="956001"/>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1027" name="Google Shape;1027;p86"/>
          <p:cNvSpPr txBox="1"/>
          <p:nvPr/>
        </p:nvSpPr>
        <p:spPr>
          <a:xfrm>
            <a:off x="9916133" y="867034"/>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1028" name="Google Shape;1028;p86"/>
          <p:cNvSpPr txBox="1"/>
          <p:nvPr/>
        </p:nvSpPr>
        <p:spPr>
          <a:xfrm>
            <a:off x="9863276" y="661574"/>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1029" name="Google Shape;1029;p86"/>
          <p:cNvSpPr txBox="1"/>
          <p:nvPr/>
        </p:nvSpPr>
        <p:spPr>
          <a:xfrm>
            <a:off x="9847541" y="478320"/>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1030" name="Google Shape;1030;p86"/>
          <p:cNvCxnSpPr>
            <a:stCxn id="1013" idx="2"/>
            <a:endCxn id="1012" idx="0"/>
          </p:cNvCxnSpPr>
          <p:nvPr/>
        </p:nvCxnSpPr>
        <p:spPr>
          <a:xfrm flipH="1">
            <a:off x="10030779" y="1249652"/>
            <a:ext cx="32000" cy="100000"/>
          </a:xfrm>
          <a:prstGeom prst="straightConnector1">
            <a:avLst/>
          </a:prstGeom>
          <a:noFill/>
          <a:ln w="19050" cap="flat" cmpd="sng">
            <a:solidFill>
              <a:schemeClr val="dk1"/>
            </a:solidFill>
            <a:prstDash val="solid"/>
            <a:miter lim="800000"/>
            <a:headEnd type="none" w="sm" len="sm"/>
            <a:tailEnd type="stealth" w="med" len="med"/>
          </a:ln>
        </p:spPr>
      </p:cxnSp>
      <p:sp>
        <p:nvSpPr>
          <p:cNvPr id="1031" name="Google Shape;1031;p86"/>
          <p:cNvSpPr/>
          <p:nvPr/>
        </p:nvSpPr>
        <p:spPr>
          <a:xfrm>
            <a:off x="9242179" y="4882731"/>
            <a:ext cx="1576800" cy="1743600"/>
          </a:xfrm>
          <a:prstGeom prst="rect">
            <a:avLst/>
          </a:prstGeom>
          <a:solidFill>
            <a:srgbClr val="75707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032" name="Google Shape;1032;p86"/>
          <p:cNvSpPr/>
          <p:nvPr/>
        </p:nvSpPr>
        <p:spPr>
          <a:xfrm>
            <a:off x="9242179" y="3796687"/>
            <a:ext cx="1576800" cy="970400"/>
          </a:xfrm>
          <a:prstGeom prst="rect">
            <a:avLst/>
          </a:prstGeom>
          <a:solidFill>
            <a:srgbClr val="8DA9DB"/>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033" name="Google Shape;1033;p86"/>
          <p:cNvSpPr/>
          <p:nvPr/>
        </p:nvSpPr>
        <p:spPr>
          <a:xfrm>
            <a:off x="9891711" y="3855052"/>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34" name="Google Shape;1034;p86"/>
          <p:cNvSpPr/>
          <p:nvPr/>
        </p:nvSpPr>
        <p:spPr>
          <a:xfrm rot="2703418">
            <a:off x="9891870" y="3855016"/>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35" name="Google Shape;1035;p86"/>
          <p:cNvSpPr/>
          <p:nvPr/>
        </p:nvSpPr>
        <p:spPr>
          <a:xfrm rot="5400000">
            <a:off x="9889719" y="3855175"/>
            <a:ext cx="853600" cy="852800"/>
          </a:xfrm>
          <a:prstGeom prst="pie">
            <a:avLst>
              <a:gd name="adj1" fmla="val 14826588"/>
              <a:gd name="adj2" fmla="val 17514787"/>
            </a:avLst>
          </a:prstGeom>
          <a:solidFill>
            <a:srgbClr val="009600"/>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36" name="Google Shape;1036;p86"/>
          <p:cNvSpPr/>
          <p:nvPr/>
        </p:nvSpPr>
        <p:spPr>
          <a:xfrm rot="8125059">
            <a:off x="9891565" y="3855553"/>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37" name="Google Shape;1037;p86"/>
          <p:cNvSpPr/>
          <p:nvPr/>
        </p:nvSpPr>
        <p:spPr>
          <a:xfrm rot="-10771004">
            <a:off x="9891634" y="3855727"/>
            <a:ext cx="853631" cy="852831"/>
          </a:xfrm>
          <a:prstGeom prst="pie">
            <a:avLst>
              <a:gd name="adj1" fmla="val 14826588"/>
              <a:gd name="adj2" fmla="val 17514787"/>
            </a:avLst>
          </a:prstGeom>
          <a:solidFill>
            <a:srgbClr val="5151FF"/>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38" name="Google Shape;1038;p86"/>
          <p:cNvSpPr/>
          <p:nvPr/>
        </p:nvSpPr>
        <p:spPr>
          <a:xfrm rot="-8074941">
            <a:off x="9889640" y="3855493"/>
            <a:ext cx="853641" cy="853076"/>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39" name="Google Shape;1039;p86"/>
          <p:cNvSpPr/>
          <p:nvPr/>
        </p:nvSpPr>
        <p:spPr>
          <a:xfrm rot="-5400000">
            <a:off x="9891596" y="3855108"/>
            <a:ext cx="853600" cy="852800"/>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40" name="Google Shape;1040;p86"/>
          <p:cNvSpPr/>
          <p:nvPr/>
        </p:nvSpPr>
        <p:spPr>
          <a:xfrm rot="-2703418">
            <a:off x="9893193" y="3855208"/>
            <a:ext cx="853337" cy="852771"/>
          </a:xfrm>
          <a:prstGeom prst="pie">
            <a:avLst>
              <a:gd name="adj1" fmla="val 14826588"/>
              <a:gd name="adj2" fmla="val 17514787"/>
            </a:avLst>
          </a:prstGeom>
          <a:solidFill>
            <a:srgbClr val="767171"/>
          </a:solidFill>
          <a:ln w="9525"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sp>
        <p:nvSpPr>
          <p:cNvPr id="1041" name="Google Shape;1041;p86"/>
          <p:cNvSpPr txBox="1"/>
          <p:nvPr/>
        </p:nvSpPr>
        <p:spPr>
          <a:xfrm>
            <a:off x="10185836" y="3886300"/>
            <a:ext cx="326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joy</a:t>
            </a:r>
            <a:endParaRPr sz="533">
              <a:solidFill>
                <a:schemeClr val="dk1"/>
              </a:solidFill>
              <a:latin typeface="Times New Roman"/>
              <a:ea typeface="Times New Roman"/>
              <a:cs typeface="Times New Roman"/>
              <a:sym typeface="Times New Roman"/>
            </a:endParaRPr>
          </a:p>
        </p:txBody>
      </p:sp>
      <p:sp>
        <p:nvSpPr>
          <p:cNvPr id="1042" name="Google Shape;1042;p86"/>
          <p:cNvSpPr txBox="1"/>
          <p:nvPr/>
        </p:nvSpPr>
        <p:spPr>
          <a:xfrm>
            <a:off x="10397500" y="3981200"/>
            <a:ext cx="3504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trust</a:t>
            </a:r>
            <a:endParaRPr sz="533">
              <a:solidFill>
                <a:schemeClr val="dk1"/>
              </a:solidFill>
              <a:latin typeface="Times New Roman"/>
              <a:ea typeface="Times New Roman"/>
              <a:cs typeface="Times New Roman"/>
              <a:sym typeface="Times New Roman"/>
            </a:endParaRPr>
          </a:p>
        </p:txBody>
      </p:sp>
      <p:sp>
        <p:nvSpPr>
          <p:cNvPr id="1043" name="Google Shape;1043;p86"/>
          <p:cNvSpPr txBox="1"/>
          <p:nvPr/>
        </p:nvSpPr>
        <p:spPr>
          <a:xfrm>
            <a:off x="10472732" y="4199367"/>
            <a:ext cx="337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fear</a:t>
            </a:r>
            <a:endParaRPr sz="533">
              <a:solidFill>
                <a:schemeClr val="dk1"/>
              </a:solidFill>
              <a:latin typeface="Times New Roman"/>
              <a:ea typeface="Times New Roman"/>
              <a:cs typeface="Times New Roman"/>
              <a:sym typeface="Times New Roman"/>
            </a:endParaRPr>
          </a:p>
        </p:txBody>
      </p:sp>
      <p:sp>
        <p:nvSpPr>
          <p:cNvPr id="1044" name="Google Shape;1044;p86"/>
          <p:cNvSpPr txBox="1"/>
          <p:nvPr/>
        </p:nvSpPr>
        <p:spPr>
          <a:xfrm>
            <a:off x="10351265" y="4401601"/>
            <a:ext cx="438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surprise</a:t>
            </a:r>
            <a:endParaRPr sz="533">
              <a:solidFill>
                <a:schemeClr val="dk1"/>
              </a:solidFill>
              <a:latin typeface="Times New Roman"/>
              <a:ea typeface="Times New Roman"/>
              <a:cs typeface="Times New Roman"/>
              <a:sym typeface="Times New Roman"/>
            </a:endParaRPr>
          </a:p>
        </p:txBody>
      </p:sp>
      <p:sp>
        <p:nvSpPr>
          <p:cNvPr id="1045" name="Google Shape;1045;p86"/>
          <p:cNvSpPr txBox="1"/>
          <p:nvPr/>
        </p:nvSpPr>
        <p:spPr>
          <a:xfrm>
            <a:off x="10128565" y="4489134"/>
            <a:ext cx="4192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sadness</a:t>
            </a:r>
            <a:endParaRPr sz="533">
              <a:solidFill>
                <a:schemeClr val="dk1"/>
              </a:solidFill>
              <a:latin typeface="Times New Roman"/>
              <a:ea typeface="Times New Roman"/>
              <a:cs typeface="Times New Roman"/>
              <a:sym typeface="Times New Roman"/>
            </a:endParaRPr>
          </a:p>
        </p:txBody>
      </p:sp>
      <p:sp>
        <p:nvSpPr>
          <p:cNvPr id="1046" name="Google Shape;1046;p86"/>
          <p:cNvSpPr txBox="1"/>
          <p:nvPr/>
        </p:nvSpPr>
        <p:spPr>
          <a:xfrm>
            <a:off x="9916133" y="4400168"/>
            <a:ext cx="4036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disgust</a:t>
            </a:r>
            <a:endParaRPr sz="533">
              <a:solidFill>
                <a:schemeClr val="dk1"/>
              </a:solidFill>
              <a:latin typeface="Times New Roman"/>
              <a:ea typeface="Times New Roman"/>
              <a:cs typeface="Times New Roman"/>
              <a:sym typeface="Times New Roman"/>
            </a:endParaRPr>
          </a:p>
        </p:txBody>
      </p:sp>
      <p:sp>
        <p:nvSpPr>
          <p:cNvPr id="1047" name="Google Shape;1047;p86"/>
          <p:cNvSpPr txBox="1"/>
          <p:nvPr/>
        </p:nvSpPr>
        <p:spPr>
          <a:xfrm>
            <a:off x="9863276" y="4194709"/>
            <a:ext cx="334800" cy="174303"/>
          </a:xfrm>
          <a:prstGeom prst="rect">
            <a:avLst/>
          </a:prstGeom>
          <a:noFill/>
          <a:ln>
            <a:noFill/>
          </a:ln>
        </p:spPr>
        <p:txBody>
          <a:bodyPr spcFirstLastPara="1" wrap="square" lIns="91433" tIns="45700" rIns="91433" bIns="45700" anchor="t" anchorCtr="0">
            <a:spAutoFit/>
          </a:bodyPr>
          <a:lstStyle/>
          <a:p>
            <a:pPr>
              <a:buClr>
                <a:srgbClr val="000000"/>
              </a:buClr>
              <a:buSzPts val="400"/>
            </a:pPr>
            <a:r>
              <a:rPr lang="en-US" altLang="zh-CN" sz="533">
                <a:solidFill>
                  <a:schemeClr val="dk1"/>
                </a:solidFill>
                <a:latin typeface="Times New Roman"/>
                <a:ea typeface="Times New Roman"/>
                <a:cs typeface="Times New Roman"/>
                <a:sym typeface="Times New Roman"/>
              </a:rPr>
              <a:t>anger</a:t>
            </a:r>
            <a:endParaRPr sz="533">
              <a:solidFill>
                <a:schemeClr val="dk1"/>
              </a:solidFill>
              <a:latin typeface="Times New Roman"/>
              <a:ea typeface="Times New Roman"/>
              <a:cs typeface="Times New Roman"/>
              <a:sym typeface="Times New Roman"/>
            </a:endParaRPr>
          </a:p>
        </p:txBody>
      </p:sp>
      <p:sp>
        <p:nvSpPr>
          <p:cNvPr id="1048" name="Google Shape;1048;p86"/>
          <p:cNvSpPr txBox="1"/>
          <p:nvPr/>
        </p:nvSpPr>
        <p:spPr>
          <a:xfrm>
            <a:off x="9874141" y="4019088"/>
            <a:ext cx="487600" cy="153848"/>
          </a:xfrm>
          <a:prstGeom prst="rect">
            <a:avLst/>
          </a:prstGeom>
          <a:noFill/>
          <a:ln>
            <a:noFill/>
          </a:ln>
        </p:spPr>
        <p:txBody>
          <a:bodyPr spcFirstLastPara="1" wrap="square" lIns="91433" tIns="45700" rIns="91433" bIns="45700" anchor="t" anchorCtr="0">
            <a:spAutoFit/>
          </a:bodyPr>
          <a:lstStyle/>
          <a:p>
            <a:pPr>
              <a:buClr>
                <a:srgbClr val="000000"/>
              </a:buClr>
              <a:buSzPts val="300"/>
            </a:pPr>
            <a:r>
              <a:rPr lang="en-US" altLang="zh-CN" sz="400">
                <a:solidFill>
                  <a:schemeClr val="dk1"/>
                </a:solidFill>
                <a:latin typeface="Times New Roman"/>
                <a:ea typeface="Times New Roman"/>
                <a:cs typeface="Times New Roman"/>
                <a:sym typeface="Times New Roman"/>
              </a:rPr>
              <a:t>anticipation</a:t>
            </a:r>
            <a:endParaRPr sz="400">
              <a:solidFill>
                <a:schemeClr val="dk1"/>
              </a:solidFill>
              <a:latin typeface="Times New Roman"/>
              <a:ea typeface="Times New Roman"/>
              <a:cs typeface="Times New Roman"/>
              <a:sym typeface="Times New Roman"/>
            </a:endParaRPr>
          </a:p>
        </p:txBody>
      </p:sp>
      <p:cxnSp>
        <p:nvCxnSpPr>
          <p:cNvPr id="1049" name="Google Shape;1049;p86"/>
          <p:cNvCxnSpPr>
            <a:stCxn id="1032" idx="2"/>
            <a:endCxn id="1031" idx="0"/>
          </p:cNvCxnSpPr>
          <p:nvPr/>
        </p:nvCxnSpPr>
        <p:spPr>
          <a:xfrm>
            <a:off x="10030579" y="4767087"/>
            <a:ext cx="0" cy="115600"/>
          </a:xfrm>
          <a:prstGeom prst="straightConnector1">
            <a:avLst/>
          </a:prstGeom>
          <a:noFill/>
          <a:ln w="19050" cap="flat" cmpd="sng">
            <a:solidFill>
              <a:schemeClr val="dk1"/>
            </a:solidFill>
            <a:prstDash val="solid"/>
            <a:miter lim="800000"/>
            <a:headEnd type="none" w="sm" len="sm"/>
            <a:tailEnd type="stealth" w="med" len="med"/>
          </a:ln>
        </p:spPr>
      </p:cxnSp>
      <p:sp>
        <p:nvSpPr>
          <p:cNvPr id="1050" name="Google Shape;1050;p86"/>
          <p:cNvSpPr txBox="1"/>
          <p:nvPr/>
        </p:nvSpPr>
        <p:spPr>
          <a:xfrm>
            <a:off x="5297769" y="2400769"/>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1051" name="Google Shape;1051;p86"/>
          <p:cNvSpPr txBox="1"/>
          <p:nvPr/>
        </p:nvSpPr>
        <p:spPr>
          <a:xfrm>
            <a:off x="7529844" y="631533"/>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1052" name="Google Shape;1052;p86"/>
          <p:cNvSpPr txBox="1"/>
          <p:nvPr/>
        </p:nvSpPr>
        <p:spPr>
          <a:xfrm>
            <a:off x="9285544" y="615697"/>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1053" name="Google Shape;1053;p86"/>
          <p:cNvSpPr txBox="1"/>
          <p:nvPr/>
        </p:nvSpPr>
        <p:spPr>
          <a:xfrm>
            <a:off x="7570620" y="4175036"/>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sp>
        <p:nvSpPr>
          <p:cNvPr id="1054" name="Google Shape;1054;p86"/>
          <p:cNvSpPr txBox="1"/>
          <p:nvPr/>
        </p:nvSpPr>
        <p:spPr>
          <a:xfrm>
            <a:off x="9285544" y="4194709"/>
            <a:ext cx="792400" cy="235858"/>
          </a:xfrm>
          <a:prstGeom prst="rect">
            <a:avLst/>
          </a:prstGeom>
          <a:noFill/>
          <a:ln>
            <a:noFill/>
          </a:ln>
        </p:spPr>
        <p:txBody>
          <a:bodyPr spcFirstLastPara="1" wrap="square" lIns="91433" tIns="45700" rIns="91433" bIns="45700" anchor="t" anchorCtr="0">
            <a:spAutoFit/>
          </a:bodyPr>
          <a:lstStyle/>
          <a:p>
            <a:pPr>
              <a:buClr>
                <a:srgbClr val="000000"/>
              </a:buClr>
              <a:buSzPts val="700"/>
            </a:pPr>
            <a:r>
              <a:rPr lang="en-US" altLang="zh-CN" sz="933">
                <a:solidFill>
                  <a:schemeClr val="lt1"/>
                </a:solidFill>
                <a:latin typeface="IBM Plex Mono"/>
                <a:ea typeface="IBM Plex Mono"/>
                <a:cs typeface="IBM Plex Mono"/>
                <a:sym typeface="IBM Plex Mono"/>
              </a:rPr>
              <a:t>[...]</a:t>
            </a:r>
            <a:endParaRPr sz="933">
              <a:solidFill>
                <a:schemeClr val="lt1"/>
              </a:solidFill>
              <a:latin typeface="IBM Plex Mono"/>
              <a:ea typeface="IBM Plex Mono"/>
              <a:cs typeface="IBM Plex Mono"/>
              <a:sym typeface="IBM Plex Mono"/>
            </a:endParaRPr>
          </a:p>
        </p:txBody>
      </p:sp>
      <p:cxnSp>
        <p:nvCxnSpPr>
          <p:cNvPr id="1055" name="Google Shape;1055;p86"/>
          <p:cNvCxnSpPr>
            <a:stCxn id="955" idx="3"/>
            <a:endCxn id="974" idx="1"/>
          </p:cNvCxnSpPr>
          <p:nvPr/>
        </p:nvCxnSpPr>
        <p:spPr>
          <a:xfrm rot="10800000" flipH="1">
            <a:off x="6823469" y="2221233"/>
            <a:ext cx="673600" cy="1743600"/>
          </a:xfrm>
          <a:prstGeom prst="bentConnector3">
            <a:avLst>
              <a:gd name="adj1" fmla="val 49990"/>
            </a:avLst>
          </a:prstGeom>
          <a:noFill/>
          <a:ln w="19050" cap="flat" cmpd="sng">
            <a:solidFill>
              <a:schemeClr val="dk1"/>
            </a:solidFill>
            <a:prstDash val="solid"/>
            <a:miter lim="800000"/>
            <a:headEnd type="none" w="sm" len="sm"/>
            <a:tailEnd type="stealth" w="med" len="med"/>
          </a:ln>
        </p:spPr>
      </p:cxnSp>
      <p:cxnSp>
        <p:nvCxnSpPr>
          <p:cNvPr id="1056" name="Google Shape;1056;p86"/>
          <p:cNvCxnSpPr>
            <a:stCxn id="955" idx="3"/>
            <a:endCxn id="993" idx="1"/>
          </p:cNvCxnSpPr>
          <p:nvPr/>
        </p:nvCxnSpPr>
        <p:spPr>
          <a:xfrm>
            <a:off x="6823469" y="3964833"/>
            <a:ext cx="686400" cy="1789600"/>
          </a:xfrm>
          <a:prstGeom prst="bentConnector3">
            <a:avLst>
              <a:gd name="adj1" fmla="val 50009"/>
            </a:avLst>
          </a:prstGeom>
          <a:noFill/>
          <a:ln w="19050" cap="flat" cmpd="sng">
            <a:solidFill>
              <a:schemeClr val="dk1"/>
            </a:solidFill>
            <a:prstDash val="solid"/>
            <a:miter lim="800000"/>
            <a:headEnd type="none" w="sm" len="sm"/>
            <a:tailEnd type="stealth" w="med" len="med"/>
          </a:ln>
        </p:spPr>
      </p:cxnSp>
      <p:cxnSp>
        <p:nvCxnSpPr>
          <p:cNvPr id="1057" name="Google Shape;1057;p86"/>
          <p:cNvCxnSpPr>
            <a:stCxn id="975" idx="3"/>
            <a:endCxn id="1013" idx="1"/>
          </p:cNvCxnSpPr>
          <p:nvPr/>
        </p:nvCxnSpPr>
        <p:spPr>
          <a:xfrm>
            <a:off x="9073729" y="748752"/>
            <a:ext cx="200800" cy="15600"/>
          </a:xfrm>
          <a:prstGeom prst="straightConnector1">
            <a:avLst/>
          </a:prstGeom>
          <a:noFill/>
          <a:ln w="19050" cap="flat" cmpd="sng">
            <a:solidFill>
              <a:schemeClr val="dk1"/>
            </a:solidFill>
            <a:prstDash val="solid"/>
            <a:miter lim="800000"/>
            <a:headEnd type="none" w="sm" len="sm"/>
            <a:tailEnd type="stealth" w="med" len="med"/>
          </a:ln>
        </p:spPr>
      </p:cxnSp>
      <p:cxnSp>
        <p:nvCxnSpPr>
          <p:cNvPr id="1058" name="Google Shape;1058;p86"/>
          <p:cNvCxnSpPr>
            <a:stCxn id="994" idx="3"/>
            <a:endCxn id="1032" idx="1"/>
          </p:cNvCxnSpPr>
          <p:nvPr/>
        </p:nvCxnSpPr>
        <p:spPr>
          <a:xfrm>
            <a:off x="9086792" y="4281887"/>
            <a:ext cx="155200" cy="0"/>
          </a:xfrm>
          <a:prstGeom prst="straightConnector1">
            <a:avLst/>
          </a:prstGeom>
          <a:noFill/>
          <a:ln w="19050" cap="flat" cmpd="sng">
            <a:solidFill>
              <a:schemeClr val="dk1"/>
            </a:solidFill>
            <a:prstDash val="solid"/>
            <a:miter lim="800000"/>
            <a:headEnd type="none" w="sm" len="sm"/>
            <a:tailEnd type="stealth" w="med" len="med"/>
          </a:ln>
        </p:spPr>
      </p:cxnSp>
      <p:cxnSp>
        <p:nvCxnSpPr>
          <p:cNvPr id="1059" name="Google Shape;1059;p86"/>
          <p:cNvCxnSpPr>
            <a:stCxn id="974" idx="3"/>
            <a:endCxn id="1012" idx="1"/>
          </p:cNvCxnSpPr>
          <p:nvPr/>
        </p:nvCxnSpPr>
        <p:spPr>
          <a:xfrm>
            <a:off x="9073729" y="2221396"/>
            <a:ext cx="168400" cy="0"/>
          </a:xfrm>
          <a:prstGeom prst="straightConnector1">
            <a:avLst/>
          </a:prstGeom>
          <a:noFill/>
          <a:ln w="19050" cap="flat" cmpd="sng">
            <a:solidFill>
              <a:schemeClr val="dk1"/>
            </a:solidFill>
            <a:prstDash val="solid"/>
            <a:miter lim="800000"/>
            <a:headEnd type="none" w="sm" len="sm"/>
            <a:tailEnd type="stealth" w="med" len="med"/>
          </a:ln>
        </p:spPr>
      </p:cxnSp>
      <p:cxnSp>
        <p:nvCxnSpPr>
          <p:cNvPr id="1060" name="Google Shape;1060;p86"/>
          <p:cNvCxnSpPr>
            <a:stCxn id="993" idx="3"/>
            <a:endCxn id="1031" idx="1"/>
          </p:cNvCxnSpPr>
          <p:nvPr/>
        </p:nvCxnSpPr>
        <p:spPr>
          <a:xfrm>
            <a:off x="9086792" y="5754531"/>
            <a:ext cx="155200" cy="0"/>
          </a:xfrm>
          <a:prstGeom prst="straightConnector1">
            <a:avLst/>
          </a:prstGeom>
          <a:noFill/>
          <a:ln w="19050" cap="flat" cmpd="sng">
            <a:solidFill>
              <a:schemeClr val="dk1"/>
            </a:solidFill>
            <a:prstDash val="solid"/>
            <a:miter lim="800000"/>
            <a:headEnd type="none" w="sm" len="sm"/>
            <a:tailEnd type="stealth" w="med" len="med"/>
          </a:ln>
        </p:spPr>
      </p:cxnSp>
      <p:sp>
        <p:nvSpPr>
          <p:cNvPr id="1061" name="Google Shape;1061;p86"/>
          <p:cNvSpPr txBox="1"/>
          <p:nvPr/>
        </p:nvSpPr>
        <p:spPr>
          <a:xfrm>
            <a:off x="5348719" y="4060700"/>
            <a:ext cx="1378800"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It cooked for an</a:t>
            </a:r>
            <a:endParaRPr sz="2400"/>
          </a:p>
          <a:p>
            <a:pPr>
              <a:buClr>
                <a:srgbClr val="000000"/>
              </a:buClr>
              <a:buSzPts val="1000"/>
            </a:pPr>
            <a:r>
              <a:rPr lang="en-US" altLang="zh-CN" sz="1333">
                <a:solidFill>
                  <a:schemeClr val="lt1"/>
                </a:solidFill>
                <a:latin typeface="IBM Plex Mono"/>
                <a:ea typeface="IBM Plex Mono"/>
                <a:cs typeface="IBM Plex Mono"/>
                <a:sym typeface="IBM Plex Mono"/>
              </a:rPr>
              <a:t>hour.</a:t>
            </a:r>
            <a:endParaRPr sz="1333">
              <a:solidFill>
                <a:schemeClr val="lt1"/>
              </a:solidFill>
              <a:latin typeface="IBM Plex Mono"/>
              <a:ea typeface="IBM Plex Mono"/>
              <a:cs typeface="IBM Plex Mono"/>
              <a:sym typeface="IBM Plex Mono"/>
            </a:endParaRPr>
          </a:p>
        </p:txBody>
      </p:sp>
      <p:sp>
        <p:nvSpPr>
          <p:cNvPr id="1062" name="Google Shape;1062;p86"/>
          <p:cNvSpPr txBox="1"/>
          <p:nvPr/>
        </p:nvSpPr>
        <p:spPr>
          <a:xfrm>
            <a:off x="7593785" y="2367210"/>
            <a:ext cx="1378800" cy="502533"/>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He pulled it out.</a:t>
            </a:r>
            <a:endParaRPr sz="2400"/>
          </a:p>
        </p:txBody>
      </p:sp>
      <p:sp>
        <p:nvSpPr>
          <p:cNvPr id="1063" name="Google Shape;1063;p86"/>
          <p:cNvSpPr txBox="1"/>
          <p:nvPr/>
        </p:nvSpPr>
        <p:spPr>
          <a:xfrm>
            <a:off x="7573480" y="5839984"/>
            <a:ext cx="1378800"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Suddenly, he smelled it burning.</a:t>
            </a:r>
            <a:endParaRPr sz="2400"/>
          </a:p>
        </p:txBody>
      </p:sp>
      <p:sp>
        <p:nvSpPr>
          <p:cNvPr id="1064" name="Google Shape;1064;p86"/>
          <p:cNvSpPr txBox="1"/>
          <p:nvPr/>
        </p:nvSpPr>
        <p:spPr>
          <a:xfrm>
            <a:off x="9234851" y="2367209"/>
            <a:ext cx="1683600" cy="502533"/>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He ate it for dinner.</a:t>
            </a:r>
            <a:endParaRPr sz="1333">
              <a:solidFill>
                <a:schemeClr val="lt1"/>
              </a:solidFill>
              <a:latin typeface="IBM Plex Mono"/>
              <a:ea typeface="IBM Plex Mono"/>
              <a:cs typeface="IBM Plex Mono"/>
              <a:sym typeface="IBM Plex Mono"/>
            </a:endParaRPr>
          </a:p>
        </p:txBody>
      </p:sp>
      <p:sp>
        <p:nvSpPr>
          <p:cNvPr id="1065" name="Google Shape;1065;p86"/>
          <p:cNvSpPr txBox="1"/>
          <p:nvPr/>
        </p:nvSpPr>
        <p:spPr>
          <a:xfrm>
            <a:off x="9339223" y="5828853"/>
            <a:ext cx="1378800" cy="707654"/>
          </a:xfrm>
          <a:prstGeom prst="rect">
            <a:avLst/>
          </a:prstGeom>
          <a:noFill/>
          <a:ln>
            <a:noFill/>
          </a:ln>
        </p:spPr>
        <p:txBody>
          <a:bodyPr spcFirstLastPara="1" wrap="square" lIns="91433" tIns="45700" rIns="91433" bIns="45700" anchor="t" anchorCtr="0">
            <a:spAutoFit/>
          </a:bodyPr>
          <a:lstStyle/>
          <a:p>
            <a:pPr>
              <a:buClr>
                <a:srgbClr val="000000"/>
              </a:buClr>
              <a:buSzPts val="1000"/>
            </a:pPr>
            <a:r>
              <a:rPr lang="en-US" altLang="zh-CN" sz="1333">
                <a:solidFill>
                  <a:schemeClr val="lt1"/>
                </a:solidFill>
                <a:latin typeface="IBM Plex Mono"/>
                <a:ea typeface="IBM Plex Mono"/>
                <a:cs typeface="IBM Plex Mono"/>
                <a:sym typeface="IBM Plex Mono"/>
              </a:rPr>
              <a:t>Afterwards, he ruined dinner.</a:t>
            </a:r>
            <a:endParaRPr sz="2400"/>
          </a:p>
        </p:txBody>
      </p:sp>
      <p:pic>
        <p:nvPicPr>
          <p:cNvPr id="1066" name="Google Shape;1066;p86"/>
          <p:cNvPicPr preferRelativeResize="0"/>
          <p:nvPr/>
        </p:nvPicPr>
        <p:blipFill rotWithShape="1">
          <a:blip r:embed="rId3">
            <a:alphaModFix/>
          </a:blip>
          <a:srcRect/>
          <a:stretch/>
        </p:blipFill>
        <p:spPr>
          <a:xfrm>
            <a:off x="9355102" y="4943304"/>
            <a:ext cx="1346965" cy="808179"/>
          </a:xfrm>
          <a:prstGeom prst="rect">
            <a:avLst/>
          </a:prstGeom>
          <a:noFill/>
          <a:ln w="9525" cap="flat" cmpd="sng">
            <a:solidFill>
              <a:schemeClr val="dk1"/>
            </a:solidFill>
            <a:prstDash val="solid"/>
            <a:round/>
            <a:headEnd type="none" w="sm" len="sm"/>
            <a:tailEnd type="none" w="sm" len="sm"/>
          </a:ln>
        </p:spPr>
      </p:pic>
      <p:pic>
        <p:nvPicPr>
          <p:cNvPr id="1067" name="Google Shape;1067;p86"/>
          <p:cNvPicPr preferRelativeResize="0"/>
          <p:nvPr/>
        </p:nvPicPr>
        <p:blipFill rotWithShape="1">
          <a:blip r:embed="rId4">
            <a:alphaModFix/>
          </a:blip>
          <a:srcRect/>
          <a:stretch/>
        </p:blipFill>
        <p:spPr>
          <a:xfrm>
            <a:off x="5364495" y="3182699"/>
            <a:ext cx="1346965" cy="808179"/>
          </a:xfrm>
          <a:prstGeom prst="rect">
            <a:avLst/>
          </a:prstGeom>
          <a:noFill/>
          <a:ln w="9525" cap="flat" cmpd="sng">
            <a:solidFill>
              <a:schemeClr val="dk1"/>
            </a:solidFill>
            <a:prstDash val="solid"/>
            <a:round/>
            <a:headEnd type="none" w="sm" len="sm"/>
            <a:tailEnd type="none" w="sm" len="sm"/>
          </a:ln>
        </p:spPr>
      </p:pic>
      <p:pic>
        <p:nvPicPr>
          <p:cNvPr id="1068" name="Google Shape;1068;p86"/>
          <p:cNvPicPr preferRelativeResize="0"/>
          <p:nvPr/>
        </p:nvPicPr>
        <p:blipFill rotWithShape="1">
          <a:blip r:embed="rId5">
            <a:alphaModFix/>
          </a:blip>
          <a:srcRect/>
          <a:stretch/>
        </p:blipFill>
        <p:spPr>
          <a:xfrm>
            <a:off x="7625627" y="4939221"/>
            <a:ext cx="1346965" cy="808179"/>
          </a:xfrm>
          <a:prstGeom prst="rect">
            <a:avLst/>
          </a:prstGeom>
          <a:noFill/>
          <a:ln w="9525" cap="flat" cmpd="sng">
            <a:solidFill>
              <a:schemeClr val="dk1"/>
            </a:solidFill>
            <a:prstDash val="solid"/>
            <a:round/>
            <a:headEnd type="none" w="sm" len="sm"/>
            <a:tailEnd type="none" w="sm" len="sm"/>
          </a:ln>
        </p:spPr>
      </p:pic>
      <p:pic>
        <p:nvPicPr>
          <p:cNvPr id="1069" name="Google Shape;1069;p86"/>
          <p:cNvPicPr preferRelativeResize="0"/>
          <p:nvPr/>
        </p:nvPicPr>
        <p:blipFill rotWithShape="1">
          <a:blip r:embed="rId6">
            <a:alphaModFix/>
          </a:blip>
          <a:srcRect/>
          <a:stretch/>
        </p:blipFill>
        <p:spPr>
          <a:xfrm>
            <a:off x="9355101" y="1406085"/>
            <a:ext cx="1341120" cy="804672"/>
          </a:xfrm>
          <a:prstGeom prst="rect">
            <a:avLst/>
          </a:prstGeom>
          <a:noFill/>
          <a:ln w="9525" cap="flat" cmpd="sng">
            <a:solidFill>
              <a:schemeClr val="dk1"/>
            </a:solidFill>
            <a:prstDash val="solid"/>
            <a:round/>
            <a:headEnd type="none" w="sm" len="sm"/>
            <a:tailEnd type="none" w="sm" len="sm"/>
          </a:ln>
        </p:spPr>
      </p:pic>
      <p:pic>
        <p:nvPicPr>
          <p:cNvPr id="1070" name="Google Shape;1070;p86"/>
          <p:cNvPicPr preferRelativeResize="0"/>
          <p:nvPr/>
        </p:nvPicPr>
        <p:blipFill rotWithShape="1">
          <a:blip r:embed="rId7">
            <a:alphaModFix/>
          </a:blip>
          <a:srcRect/>
          <a:stretch/>
        </p:blipFill>
        <p:spPr>
          <a:xfrm>
            <a:off x="7614837" y="1393188"/>
            <a:ext cx="1341120" cy="804672"/>
          </a:xfrm>
          <a:prstGeom prst="rect">
            <a:avLst/>
          </a:prstGeom>
          <a:noFill/>
          <a:ln w="9525" cap="flat" cmpd="sng">
            <a:solidFill>
              <a:schemeClr val="dk1"/>
            </a:solidFill>
            <a:prstDash val="solid"/>
            <a:round/>
            <a:headEnd type="none" w="sm" len="sm"/>
            <a:tailEnd type="none" w="sm" len="sm"/>
          </a:ln>
        </p:spPr>
      </p:pic>
      <p:sp>
        <p:nvSpPr>
          <p:cNvPr id="1071" name="Google Shape;1071;p86"/>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Future Works &amp; Conclusion</a:t>
            </a:r>
            <a:endParaRPr sz="4267">
              <a:solidFill>
                <a:srgbClr val="000000"/>
              </a:solidFill>
              <a:latin typeface="Times New Roman"/>
              <a:ea typeface="Times New Roman"/>
              <a:cs typeface="Times New Roman"/>
              <a:sym typeface="Times New Roman"/>
            </a:endParaRPr>
          </a:p>
        </p:txBody>
      </p:sp>
      <p:sp>
        <p:nvSpPr>
          <p:cNvPr id="1072" name="Google Shape;1072;p86"/>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Visual Story Generation Based on Emotional and Keyword Scheme</a:t>
            </a:r>
            <a:endParaRPr sz="2000" i="1">
              <a:solidFill>
                <a:srgbClr val="C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48926"/>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Future Improvement on Prompting and Model Selection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131623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Performance-oriented optimization</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Content Placeholder 2">
            <a:extLst>
              <a:ext uri="{FF2B5EF4-FFF2-40B4-BE49-F238E27FC236}">
                <a16:creationId xmlns:a16="http://schemas.microsoft.com/office/drawing/2014/main" id="{D271691E-F87C-CACD-9475-8E87412FA600}"/>
              </a:ext>
            </a:extLst>
          </p:cNvPr>
          <p:cNvSpPr>
            <a:spLocks noGrp="1"/>
          </p:cNvSpPr>
          <p:nvPr>
            <p:ph idx="1"/>
          </p:nvPr>
        </p:nvSpPr>
        <p:spPr>
          <a:xfrm>
            <a:off x="4196266" y="1817054"/>
            <a:ext cx="7601545" cy="4598379"/>
          </a:xfrm>
        </p:spPr>
        <p:txBody>
          <a:bodyPr>
            <a:noAutofit/>
          </a:bodyPr>
          <a:lstStyle/>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Increase the scale of generated stories</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Expand the number of sentences</a:t>
            </a:r>
          </a:p>
          <a:p>
            <a:pPr lvl="1">
              <a:buFont typeface="Wingdings" panose="05000000000000000000" pitchFamily="2" charset="2"/>
              <a:buChar char="à"/>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Increase plot diversity </a:t>
            </a:r>
          </a:p>
          <a:p>
            <a:pPr marL="457200" lvl="1" indent="0">
              <a:buNone/>
            </a:pPr>
            <a:endParaRPr lang="en-US" altLang="zh-CN" sz="1800">
              <a:latin typeface="Times New Roman" panose="02020603050405020304" pitchFamily="18" charset="0"/>
              <a:cs typeface="Times New Roman" panose="02020603050405020304" pitchFamily="18" charset="0"/>
              <a:sym typeface="Times New Roman" panose="02020603050405020304" pitchFamily="18" charset="0"/>
            </a:endParaRP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Prompting Optimization</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Enable the model to further understand the task</a:t>
            </a:r>
          </a:p>
          <a:p>
            <a:pPr lvl="2">
              <a:buSzPct val="70000"/>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Continuous prompting</a:t>
            </a:r>
          </a:p>
          <a:p>
            <a:pPr lvl="2">
              <a:buSzPct val="70000"/>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Inductively valid template</a:t>
            </a: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800" i="1">
                <a:latin typeface="Times New Roman" panose="02020603050405020304" pitchFamily="18" charset="0"/>
                <a:cs typeface="Times New Roman" panose="02020603050405020304" pitchFamily="18" charset="0"/>
                <a:sym typeface="Times New Roman" panose="02020603050405020304" pitchFamily="18" charset="0"/>
              </a:rPr>
              <a:t>Ensure the unity of the direct elements of the picture</a:t>
            </a:r>
          </a:p>
          <a:p>
            <a:pPr marL="1143000" marR="0" lvl="2" indent="-228600" algn="l" defTabSz="914400" rtl="0" eaLnBrk="1" fontAlgn="auto" latinLnBrk="0" hangingPunct="1">
              <a:lnSpc>
                <a:spcPct val="90000"/>
              </a:lnSpc>
              <a:spcBef>
                <a:spcPts val="500"/>
              </a:spcBef>
              <a:spcAft>
                <a:spcPts val="0"/>
              </a:spcAft>
              <a:buClrTx/>
              <a:buSzPct val="70000"/>
              <a:buFont typeface="Arial" panose="020B0604020202020204" pitchFamily="34" charset="0"/>
              <a:buChar char="•"/>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Image prompting</a:t>
            </a:r>
          </a:p>
          <a:p>
            <a:pPr marL="914400" marR="0" lvl="2" indent="0" algn="l" defTabSz="914400" rtl="0" eaLnBrk="1" fontAlgn="auto" latinLnBrk="0" hangingPunct="1">
              <a:lnSpc>
                <a:spcPct val="90000"/>
              </a:lnSpc>
              <a:spcBef>
                <a:spcPts val="500"/>
              </a:spcBef>
              <a:spcAft>
                <a:spcPts val="0"/>
              </a:spcAft>
              <a:buClrTx/>
              <a:buSzPct val="70000"/>
              <a:buNone/>
              <a:tabLst/>
              <a:defRPr/>
            </a:pP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a:t>
            </a:r>
          </a:p>
          <a:p>
            <a:pPr>
              <a:buClr>
                <a:srgbClr val="C00000"/>
              </a:buClr>
            </a:pPr>
            <a:r>
              <a:rPr lang="en-US" altLang="zh-CN" sz="1800" b="1">
                <a:latin typeface="Times New Roman" panose="02020603050405020304" pitchFamily="18" charset="0"/>
                <a:cs typeface="Times New Roman" panose="02020603050405020304" pitchFamily="18" charset="0"/>
                <a:sym typeface="Times New Roman" panose="02020603050405020304" pitchFamily="18" charset="0"/>
              </a:rPr>
              <a:t>Enhance the coupling between text and visual</a:t>
            </a:r>
            <a:endParaRPr lang="en-US" altLang="zh-CN" sz="1800" b="1" i="1">
              <a:latin typeface="Times New Roman" panose="02020603050405020304" pitchFamily="18" charset="0"/>
              <a:cs typeface="Times New Roman" panose="02020603050405020304" pitchFamily="18" charset="0"/>
              <a:sym typeface="Times New Roman" panose="02020603050405020304" pitchFamily="18" charset="0"/>
            </a:endParaRPr>
          </a:p>
          <a:p>
            <a:pPr marL="457200" lvl="1" indent="0">
              <a:buClr>
                <a:srgbClr val="C00000"/>
              </a:buClr>
              <a:buSzPct val="70000"/>
              <a:buNone/>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sz="1800">
                <a:latin typeface="Times New Roman" panose="02020603050405020304" pitchFamily="18" charset="0"/>
                <a:cs typeface="Times New Roman" panose="02020603050405020304" pitchFamily="18" charset="0"/>
                <a:sym typeface="Times New Roman" panose="02020603050405020304" pitchFamily="18" charset="0"/>
              </a:rPr>
              <a:t> Learning language generation from visual features supervision</a:t>
            </a:r>
            <a:endParaRPr lang="en-US" sz="18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9" name="Picture 8">
            <a:extLst>
              <a:ext uri="{FF2B5EF4-FFF2-40B4-BE49-F238E27FC236}">
                <a16:creationId xmlns:a16="http://schemas.microsoft.com/office/drawing/2014/main" id="{56E07D99-B31C-A018-282E-DFF2860AF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23" y="3665946"/>
            <a:ext cx="1417732" cy="1417732"/>
          </a:xfrm>
          <a:prstGeom prst="rect">
            <a:avLst/>
          </a:prstGeom>
        </p:spPr>
      </p:pic>
      <p:pic>
        <p:nvPicPr>
          <p:cNvPr id="10" name="Picture 2">
            <a:extLst>
              <a:ext uri="{FF2B5EF4-FFF2-40B4-BE49-F238E27FC236}">
                <a16:creationId xmlns:a16="http://schemas.microsoft.com/office/drawing/2014/main" id="{359C6FEC-2DEB-0DE7-A7F4-9C8380FB5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89" y="1817054"/>
            <a:ext cx="1375001" cy="13750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5DF9C7DA-4F74-A1DE-88B8-DD07160B8CCA}"/>
              </a:ext>
            </a:extLst>
          </p:cNvPr>
          <p:cNvCxnSpPr>
            <a:stCxn id="10" idx="2"/>
            <a:endCxn id="9" idx="0"/>
          </p:cNvCxnSpPr>
          <p:nvPr/>
        </p:nvCxnSpPr>
        <p:spPr>
          <a:xfrm flipH="1">
            <a:off x="1081689" y="3192055"/>
            <a:ext cx="1" cy="4738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D81617-E772-6E4A-2DFD-1C46D1B523BC}"/>
              </a:ext>
            </a:extLst>
          </p:cNvPr>
          <p:cNvSpPr/>
          <p:nvPr/>
        </p:nvSpPr>
        <p:spPr>
          <a:xfrm>
            <a:off x="367996" y="5557569"/>
            <a:ext cx="3660443" cy="497840"/>
          </a:xfrm>
          <a:prstGeom prst="rect">
            <a:avLst/>
          </a:prstGeom>
          <a:solidFill>
            <a:srgbClr val="6F6F7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sym typeface="Times New Roman" panose="02020603050405020304" pitchFamily="18" charset="0"/>
              </a:rPr>
              <a:t>Generated Image for Next Sentence</a:t>
            </a:r>
            <a:endParaRPr lang="zh-CN" altLang="en-US" b="1">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6" name="Rectangle 15">
            <a:extLst>
              <a:ext uri="{FF2B5EF4-FFF2-40B4-BE49-F238E27FC236}">
                <a16:creationId xmlns:a16="http://schemas.microsoft.com/office/drawing/2014/main" id="{BFB858A0-4CB1-1660-3FD4-96219E9162B9}"/>
              </a:ext>
            </a:extLst>
          </p:cNvPr>
          <p:cNvSpPr/>
          <p:nvPr/>
        </p:nvSpPr>
        <p:spPr>
          <a:xfrm>
            <a:off x="2199594" y="3665946"/>
            <a:ext cx="1663658" cy="778826"/>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Next Sentence from Text Pipe</a:t>
            </a:r>
            <a:endParaRPr lang="zh-CN" altLang="en-US"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18" name="Connector: Elbow 17">
            <a:extLst>
              <a:ext uri="{FF2B5EF4-FFF2-40B4-BE49-F238E27FC236}">
                <a16:creationId xmlns:a16="http://schemas.microsoft.com/office/drawing/2014/main" id="{2A8EC487-F650-AB07-0EB1-E88E09BEE4B0}"/>
              </a:ext>
            </a:extLst>
          </p:cNvPr>
          <p:cNvCxnSpPr>
            <a:stCxn id="9" idx="2"/>
            <a:endCxn id="15" idx="0"/>
          </p:cNvCxnSpPr>
          <p:nvPr/>
        </p:nvCxnSpPr>
        <p:spPr>
          <a:xfrm rot="16200000" flipH="1">
            <a:off x="1403008" y="4762358"/>
            <a:ext cx="473891" cy="1116529"/>
          </a:xfrm>
          <a:prstGeom prst="bentConnector3">
            <a:avLst>
              <a:gd name="adj1" fmla="val 2547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E459E25-6462-62A3-1C9E-DA4ADBD6AD67}"/>
              </a:ext>
            </a:extLst>
          </p:cNvPr>
          <p:cNvCxnSpPr>
            <a:cxnSpLocks/>
            <a:stCxn id="16" idx="2"/>
            <a:endCxn id="15" idx="0"/>
          </p:cNvCxnSpPr>
          <p:nvPr/>
        </p:nvCxnSpPr>
        <p:spPr>
          <a:xfrm rot="5400000">
            <a:off x="2058423" y="4584568"/>
            <a:ext cx="1112797" cy="833205"/>
          </a:xfrm>
          <a:prstGeom prst="bentConnector3">
            <a:avLst>
              <a:gd name="adj1" fmla="val 681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812FC1B-196B-DB1A-62BE-B843DA222195}"/>
              </a:ext>
            </a:extLst>
          </p:cNvPr>
          <p:cNvSpPr/>
          <p:nvPr/>
        </p:nvSpPr>
        <p:spPr>
          <a:xfrm>
            <a:off x="2198219" y="1817054"/>
            <a:ext cx="1663658" cy="778826"/>
          </a:xfrm>
          <a:prstGeom prst="rect">
            <a:avLst/>
          </a:prstGeom>
          <a:solidFill>
            <a:srgbClr val="6F6F7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Entities Extraction</a:t>
            </a:r>
            <a:endParaRPr lang="zh-CN" altLang="en-US" b="1">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6" name="Rectangle 25">
            <a:extLst>
              <a:ext uri="{FF2B5EF4-FFF2-40B4-BE49-F238E27FC236}">
                <a16:creationId xmlns:a16="http://schemas.microsoft.com/office/drawing/2014/main" id="{824A7892-5C61-4CB1-7605-9BC5D93BCD36}"/>
              </a:ext>
            </a:extLst>
          </p:cNvPr>
          <p:cNvSpPr/>
          <p:nvPr/>
        </p:nvSpPr>
        <p:spPr>
          <a:xfrm>
            <a:off x="649225" y="3233237"/>
            <a:ext cx="434052" cy="3335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28" name="Connector: Elbow 27">
            <a:extLst>
              <a:ext uri="{FF2B5EF4-FFF2-40B4-BE49-F238E27FC236}">
                <a16:creationId xmlns:a16="http://schemas.microsoft.com/office/drawing/2014/main" id="{9822DEB9-5563-75A3-19EE-E5B57CDC89C8}"/>
              </a:ext>
            </a:extLst>
          </p:cNvPr>
          <p:cNvCxnSpPr>
            <a:stCxn id="24" idx="2"/>
            <a:endCxn id="26" idx="3"/>
          </p:cNvCxnSpPr>
          <p:nvPr/>
        </p:nvCxnSpPr>
        <p:spPr>
          <a:xfrm rot="5400000">
            <a:off x="1654597" y="2024561"/>
            <a:ext cx="804132" cy="194677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544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4C22DF-8D2E-4A92-AE49-B719F540AEFB}"/>
              </a:ext>
            </a:extLst>
          </p:cNvPr>
          <p:cNvSpPr txBox="1">
            <a:spLocks/>
          </p:cNvSpPr>
          <p:nvPr/>
        </p:nvSpPr>
        <p:spPr>
          <a:xfrm>
            <a:off x="158304" y="-271121"/>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sym typeface="Times New Roman" panose="02020603050405020304" pitchFamily="18" charset="0"/>
              </a:rPr>
              <a:t>Reference</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54F5AFAC-3EF8-4907-B79A-BC482D4E605D}"/>
              </a:ext>
            </a:extLst>
          </p:cNvPr>
          <p:cNvSpPr txBox="1"/>
          <p:nvPr/>
        </p:nvSpPr>
        <p:spPr>
          <a:xfrm>
            <a:off x="305267" y="1054441"/>
            <a:ext cx="10461793" cy="569848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Banerjee, S.,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Lavie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2005. METEOR: An automatic metric for MT evaluation with improved correlation with human judgments. In Proceedings of the ACL Work- shop on Intrinsic and Extrinsic Evaluation Measures for Machine Translation and/or Summarization, 65–72. Ann Arbor, Michigan: Association for Computational Linguistics.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Fan, A.; Lewis, M.; and Dauphin, Y. 2018. Hierarchical neural story generation. In Proceedings of the 56th Annual Meeting of the Association for Computational Linguistics (Volume 1: Long Papers), 889–898. Melbourne, Australia: Association for Computational Linguistics.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Gerv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́as, P.;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ıaz-Agudo</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B.;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Peinado</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Herv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́as, R. 2005. Story plot generation based on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cbr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Knowl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Based Syst.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Ibrahim, B. I. E.;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Eyharabide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V.; Le Page, V.;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Billiet</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2022. Few-shot object detection: Application to medieval musicological studies. Journal of Imaging 8(2).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Kiros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Zhu, Y.;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Salakhutdinov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Zemel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Urta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sun, R.; Torralba, A.; and Fidler, S. 2015. Skip-thought vectors. In Cortes, C.; Lawrence, N.; Lee, D.; Sugiyama, M.; and Garnett, R., eds., Advances in Neural Information Processing Systems, volume 28. Curran Associates, Inc.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 B.; Lee-Urban, S.; Johnston, G.;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Riedl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M. 2013. Story generation with crowdsourced plot graphs. Proceed-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ings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of the 27th AAAI Conference on Artificial Intelligence, AAAI 2013 598–604.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C.-Y.,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Och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F. J. 2004. ORANGE: a method for evaluating automatic evaluation metrics for machine trans-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In COLING 2004: Proceedings of the 20th Interna-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tional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Conference on Computational Linguistics, 501–507. Geneva, Switzerland: COLING.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T.-Y.; Maire, M.;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Belongie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Bourdev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Girshick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Hays, J.;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Perona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Ramanan,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Zitnick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L.; and Doll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2014. Microsoft coco: Common objects in context.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T.-Y.; Doll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Girshick</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 He, K.; Hariharan, B.;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Belongie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 2016. Feature pyramid networks for object detection.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Lin, B. Y.; Zhou, W.; Shen, M.; Zhou, P.;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Bhagavatula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Choi, Y.; and Ren, X. 2019.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Commongen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constrained text generation challenge for generative commonsense rea-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soning</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arXiv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preprint arXiv:1911.03705.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Liu, D.; Li, J.; Yu, M.-H.; Huang, Z.; Liu, G.; Zhao, D.; and Yan, R. 2020. A character-centric neural model for auto- mated story generation. Proceedings of the AAAI Confer-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ence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on Artificial Intelligence 34(02):1725–1732.</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Meehan, J. R. 1977. Tale-spin, an interactive program that writes stories. In IJCAI.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Montfort, N. 2007. Generating narrative variation in inter- active fiction. Dissertations available from ProQuest.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N.; Chambers, N.; He, X.; Parikh, D.; Batra, 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Vanderwende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Kohli, P.; and Allen, J. 2016a. A corpus and evaluation framework for deeper understanding of commonsense stories.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arXiv</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preprint arXiv:1604.01696. </a:t>
            </a:r>
          </a:p>
          <a:p>
            <a:pPr marL="285750" indent="-285750">
              <a:lnSpc>
                <a:spcPct val="120000"/>
              </a:lnSpc>
              <a:buFont typeface="Arial" panose="020B0604020202020204" pitchFamily="34" charset="0"/>
              <a:buChar char="•"/>
            </a:pP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N.;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Grealish</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Chambers, N.; Allen, J.;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Vanderwende</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L. 2016b.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CaTeRS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Causal and temporal re-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scheme for semantic annotation of event structures. In Proceedings of the Fourth Workshop on Events, 51–61. San Diego, California: Association for Computational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Linguis</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Onega, S.,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Landa</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J. A. G. 2014. Narratology: an intro- duction. Routledge.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Post, M. 2018. A call for clarity in reporting BLEU scores. In Proceedings of the Third Conference on Machine Trans-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lation</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Research Papers, 186–191. Belgium, Brussels: As- sociation for Computational Linguistics. </a:t>
            </a:r>
          </a:p>
          <a:p>
            <a:pPr marL="285750" indent="-285750">
              <a:lnSpc>
                <a:spcPct val="120000"/>
              </a:lnSpc>
              <a:buFont typeface="Arial" panose="020B0604020202020204" pitchFamily="34" charset="0"/>
              <a:buChar char="•"/>
            </a:pP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Radford, A.; Kim, J. W.;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Hallacy</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C.; Ramesh, A.; Goh, G.; Agarwal, S.; Sastry, G.;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Askell</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A.; Mishkin, P.; Clark, J.; Krueger, G.; and </a:t>
            </a:r>
            <a:r>
              <a:rPr lang="en-US" altLang="zh-CN" sz="1050" err="1">
                <a:latin typeface="Times New Roman" panose="02020603050405020304" pitchFamily="18" charset="0"/>
                <a:cs typeface="Times New Roman" panose="02020603050405020304" pitchFamily="18" charset="0"/>
                <a:sym typeface="Times New Roman" panose="02020603050405020304" pitchFamily="18" charset="0"/>
              </a:rPr>
              <a:t>Sutskever</a:t>
            </a:r>
            <a:r>
              <a:rPr lang="en-US" altLang="zh-CN" sz="1050">
                <a:latin typeface="Times New Roman" panose="02020603050405020304" pitchFamily="18" charset="0"/>
                <a:cs typeface="Times New Roman" panose="02020603050405020304" pitchFamily="18" charset="0"/>
                <a:sym typeface="Times New Roman" panose="02020603050405020304" pitchFamily="18" charset="0"/>
              </a:rPr>
              <a:t>, I. 2021. Learning transferable visual models from natural language supervision.</a:t>
            </a:r>
          </a:p>
        </p:txBody>
      </p:sp>
      <p:sp>
        <p:nvSpPr>
          <p:cNvPr id="6" name="Rectangle 5">
            <a:hlinkClick r:id="rId3" action="ppaction://hlinksldjump"/>
            <a:extLst>
              <a:ext uri="{FF2B5EF4-FFF2-40B4-BE49-F238E27FC236}">
                <a16:creationId xmlns:a16="http://schemas.microsoft.com/office/drawing/2014/main" id="{0072AAF3-F575-4949-A6A0-14F0EB54AE51}"/>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694996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87"/>
          <p:cNvSpPr/>
          <p:nvPr/>
        </p:nvSpPr>
        <p:spPr>
          <a:xfrm>
            <a:off x="11403589"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1079" name="Google Shape;1079;p87"/>
          <p:cNvSpPr txBox="1"/>
          <p:nvPr/>
        </p:nvSpPr>
        <p:spPr>
          <a:xfrm>
            <a:off x="158304" y="-27746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chemeClr val="dk1"/>
              </a:buClr>
              <a:buSzPts val="3200"/>
            </a:pPr>
            <a:endParaRPr sz="4267">
              <a:solidFill>
                <a:srgbClr val="000000"/>
              </a:solidFill>
              <a:latin typeface="Times New Roman"/>
              <a:ea typeface="Times New Roman"/>
              <a:cs typeface="Times New Roman"/>
              <a:sym typeface="Times New Roman"/>
            </a:endParaRPr>
          </a:p>
        </p:txBody>
      </p:sp>
      <p:sp>
        <p:nvSpPr>
          <p:cNvPr id="1080" name="Google Shape;1080;p87"/>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Q &amp; A</a:t>
            </a:r>
            <a:endParaRPr sz="1467"/>
          </a:p>
        </p:txBody>
      </p:sp>
      <p:sp>
        <p:nvSpPr>
          <p:cNvPr id="3" name="TextBox 2">
            <a:extLst>
              <a:ext uri="{FF2B5EF4-FFF2-40B4-BE49-F238E27FC236}">
                <a16:creationId xmlns:a16="http://schemas.microsoft.com/office/drawing/2014/main" id="{C04B9D50-5890-268A-FA21-D7A9E480D789}"/>
              </a:ext>
            </a:extLst>
          </p:cNvPr>
          <p:cNvSpPr txBox="1"/>
          <p:nvPr/>
        </p:nvSpPr>
        <p:spPr>
          <a:xfrm>
            <a:off x="225549" y="978249"/>
            <a:ext cx="11569700" cy="5927264"/>
          </a:xfrm>
          <a:prstGeom prst="rect">
            <a:avLst/>
          </a:prstGeom>
          <a:noFill/>
        </p:spPr>
        <p:txBody>
          <a:bodyPr wrap="square">
            <a:spAutoFit/>
          </a:bodyPr>
          <a:lstStyle/>
          <a:p>
            <a:pPr marL="0" marR="0" lvl="0" indent="0" algn="l" defTabSz="914400" rtl="0" eaLnBrk="1" fontAlgn="auto" latinLnBrk="0" hangingPunct="1">
              <a:spcBef>
                <a:spcPts val="0"/>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1. State-of-the-art Work of Short Narrative Creation</a:t>
            </a:r>
            <a:endPar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Separate authoring need from story composition need</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 Prompt-based learning for image generation</a:t>
            </a: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2. Statement of the work</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Basic Principle: Visual + Text Interactive Generation</a:t>
            </a: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3. Implementation of an End-to-end Pipeline</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Part 1 – Text pipeline </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70927" marR="0" lvl="1" indent="0" algn="l" defTabSz="914400" rtl="0" eaLnBrk="1" fontAlgn="auto" latinLnBrk="0" hangingPunct="1">
              <a:spcBef>
                <a:spcPts val="667"/>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Wingdings" panose="05000000000000000000" pitchFamily="2" charset="2"/>
              </a:rPr>
              <a:t></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1"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Named Entities + Sentiments Label + Context = Controlled story</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13827" marR="0" lvl="1" indent="-342900" algn="l" defTabSz="914400" rtl="0" eaLnBrk="1" fontAlgn="auto" latinLnBrk="0" hangingPunct="1">
              <a:spcBef>
                <a:spcPts val="667"/>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Part 2 – Image pipeline</a:t>
            </a:r>
          </a:p>
          <a:p>
            <a:pPr marL="270927" marR="0" lvl="1" indent="0" algn="l" defTabSz="914400" rtl="0" eaLnBrk="1" fontAlgn="auto" latinLnBrk="0" hangingPunct="1">
              <a:spcBef>
                <a:spcPts val="667"/>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Wingdings" panose="05000000000000000000" pitchFamily="2" charset="2"/>
              </a:rPr>
              <a:t></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Generated stylized illustrations using </a:t>
            </a:r>
            <a:r>
              <a:rPr kumimoji="0" lang="en-US" altLang="zh-CN" sz="2000" b="0" i="1"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Stable Diffusion, Disco Diffusion </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4. Advantages on Narrative Co-generation</a:t>
            </a:r>
          </a:p>
          <a:p>
            <a:pPr marL="613827" marR="0" lvl="1" indent="-342900" algn="l" defTabSz="914400" rtl="0" eaLnBrk="1" fontAlgn="auto" latinLnBrk="0" hangingPunct="1">
              <a:spcBef>
                <a:spcPts val="533"/>
              </a:spcBef>
              <a:spcAft>
                <a:spcPts val="0"/>
              </a:spcAft>
              <a:buClr>
                <a:srgbClr val="000000"/>
              </a:buClr>
              <a:buSzPts val="14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Modify suggested keywords for real-time plot changes based on requirements</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spcBef>
                <a:spcPts val="1733"/>
              </a:spcBef>
              <a:spcAft>
                <a:spcPts val="0"/>
              </a:spcAft>
              <a:buClr>
                <a:srgbClr val="DDDDDD"/>
              </a:buClr>
              <a:buSzPts val="1400"/>
              <a:buFontTx/>
              <a:buNone/>
              <a:tabLst/>
              <a:defRPr/>
            </a:pPr>
            <a:r>
              <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5. Future Improvement on Prompting and Framework </a:t>
            </a:r>
            <a:r>
              <a:rPr kumimoji="0" lang="en-US" altLang="zh-CN" sz="2000" b="0" i="0" u="none" strike="noStrike" kern="1200" cap="none" spc="0" normalizeH="0" baseline="0" noProof="0" err="1">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rPr>
              <a:t>Strcture</a:t>
            </a:r>
            <a:endParaRPr kumimoji="0" lang="en-US" altLang="zh-CN" sz="2000" b="0" i="0" u="none" strike="noStrike" kern="1200" cap="none" spc="0" normalizeH="0" baseline="0" noProof="0">
              <a:ln>
                <a:noFill/>
              </a:ln>
              <a:solidFill>
                <a:srgbClr val="C00000"/>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565143" marR="0" lvl="1" indent="-285750" algn="l" defTabSz="914400" rtl="0" eaLnBrk="1" fontAlgn="auto" latinLnBrk="0" hangingPunct="1">
              <a:spcBef>
                <a:spcPts val="533"/>
              </a:spcBef>
              <a:spcAft>
                <a:spcPts val="0"/>
              </a:spcAft>
              <a:buClr>
                <a:srgbClr val="000000"/>
              </a:buClr>
              <a:buSzPts val="1300"/>
              <a:buFont typeface="Arial" panose="020B0604020202020204" pitchFamily="34" charset="0"/>
              <a:buChar char="•"/>
              <a:tabLst/>
              <a:defRPr/>
            </a:pP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Times New Roman"/>
                <a:cs typeface="Times New Roman" panose="02020603050405020304" pitchFamily="18" charset="0"/>
                <a:sym typeface="Times New Roman"/>
              </a:rPr>
              <a:t>Scale increasing &amp; prompting optimization</a:t>
            </a:r>
            <a:r>
              <a:rPr kumimoji="0" lang="en-US" altLang="zh-CN" sz="2000" b="0" i="0" u="none" strike="noStrike" kern="1200" cap="none" spc="0" normalizeH="0" baseline="0" noProof="0">
                <a:ln>
                  <a:noFill/>
                </a:ln>
                <a:solidFill>
                  <a:srgbClr val="000000"/>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chemeClr val="dk1"/>
              </a:buClr>
              <a:buSzPts val="3200"/>
            </a:pPr>
            <a:r>
              <a:rPr lang="en-US" altLang="zh-CN" sz="4267">
                <a:solidFill>
                  <a:schemeClr val="dk1"/>
                </a:solidFill>
                <a:latin typeface="Times New Roman"/>
                <a:ea typeface="Times New Roman"/>
                <a:cs typeface="Times New Roman"/>
                <a:sym typeface="Times New Roman"/>
              </a:rPr>
              <a:t>Motivation</a:t>
            </a:r>
            <a:endParaRPr sz="4267">
              <a:latin typeface="Times New Roman"/>
              <a:ea typeface="Times New Roman"/>
              <a:cs typeface="Times New Roman"/>
              <a:sym typeface="Times New Roman"/>
            </a:endParaRPr>
          </a:p>
        </p:txBody>
      </p:sp>
      <p:sp>
        <p:nvSpPr>
          <p:cNvPr id="590" name="Google Shape;590;p74"/>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591" name="Google Shape;591;p74"/>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592" name="Google Shape;592;p74"/>
          <p:cNvSpPr txBox="1"/>
          <p:nvPr/>
        </p:nvSpPr>
        <p:spPr>
          <a:xfrm>
            <a:off x="303400" y="1457867"/>
            <a:ext cx="6268800" cy="3554779"/>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err="1">
                <a:solidFill>
                  <a:schemeClr val="dk1"/>
                </a:solidFill>
                <a:latin typeface="Times New Roman"/>
                <a:ea typeface="Times New Roman"/>
                <a:cs typeface="Times New Roman"/>
                <a:sym typeface="Times New Roman"/>
              </a:rPr>
              <a:t>Comercial</a:t>
            </a:r>
            <a:r>
              <a:rPr lang="en-US" altLang="zh-CN" b="1">
                <a:solidFill>
                  <a:schemeClr val="dk1"/>
                </a:solidFill>
                <a:latin typeface="Times New Roman"/>
                <a:ea typeface="Times New Roman"/>
                <a:cs typeface="Times New Roman"/>
                <a:sym typeface="Times New Roman"/>
              </a:rPr>
              <a:t> AI text generators</a:t>
            </a:r>
            <a:endParaRPr i="1">
              <a:solidFill>
                <a:schemeClr val="dk1"/>
              </a:solidFill>
              <a:latin typeface="Times New Roman"/>
              <a:ea typeface="Times New Roman"/>
              <a:cs typeface="Times New Roman"/>
              <a:sym typeface="Times New Roman"/>
            </a:endParaRPr>
          </a:p>
          <a:p>
            <a:pPr marL="457189">
              <a:lnSpc>
                <a:spcPct val="125000"/>
              </a:lnSpc>
            </a:pPr>
            <a:r>
              <a:rPr lang="en-US" altLang="zh-CN">
                <a:solidFill>
                  <a:schemeClr val="dk1"/>
                </a:solidFill>
                <a:latin typeface="Times New Roman"/>
                <a:ea typeface="Times New Roman"/>
                <a:cs typeface="Times New Roman"/>
                <a:sym typeface="Wingdings" panose="05000000000000000000" pitchFamily="2" charset="2"/>
              </a:rPr>
              <a:t></a:t>
            </a:r>
            <a:r>
              <a:rPr lang="zh-CN" altLang="en-US">
                <a:solidFill>
                  <a:schemeClr val="dk1"/>
                </a:solidFill>
                <a:latin typeface="Times New Roman"/>
                <a:ea typeface="Times New Roman"/>
                <a:cs typeface="Times New Roman"/>
                <a:sym typeface="Times New Roman"/>
              </a:rPr>
              <a:t> </a:t>
            </a:r>
            <a:r>
              <a:rPr lang="en-US" altLang="zh-CN">
                <a:solidFill>
                  <a:schemeClr val="dk1"/>
                </a:solidFill>
                <a:latin typeface="Times New Roman"/>
                <a:ea typeface="Times New Roman"/>
                <a:cs typeface="Times New Roman"/>
                <a:sym typeface="Times New Roman"/>
              </a:rPr>
              <a:t>Jasper:</a:t>
            </a:r>
            <a:r>
              <a:rPr lang="zh-CN" altLang="en-US" i="1">
                <a:solidFill>
                  <a:schemeClr val="dk1"/>
                </a:solidFill>
                <a:latin typeface="Times New Roman"/>
                <a:ea typeface="Times New Roman"/>
                <a:cs typeface="Times New Roman"/>
                <a:sym typeface="Times New Roman"/>
              </a:rPr>
              <a:t> </a:t>
            </a:r>
            <a:r>
              <a:rPr lang="en-US" altLang="zh-CN" i="1" u="sng">
                <a:solidFill>
                  <a:schemeClr val="hlink"/>
                </a:solidFill>
                <a:latin typeface="Times New Roman"/>
                <a:ea typeface="Times New Roman"/>
                <a:cs typeface="Times New Roman"/>
                <a:sym typeface="Times New Roman"/>
                <a:hlinkClick r:id="rId3"/>
              </a:rPr>
              <a:t>https://www.jasper.ai/</a:t>
            </a:r>
            <a:endParaRPr i="1">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a:solidFill>
                  <a:schemeClr val="dk1"/>
                </a:solidFill>
                <a:latin typeface="Times New Roman"/>
                <a:ea typeface="Times New Roman"/>
                <a:cs typeface="Times New Roman"/>
                <a:sym typeface="Wingdings" panose="05000000000000000000" pitchFamily="2" charset="2"/>
              </a:rPr>
              <a:t></a:t>
            </a:r>
            <a:r>
              <a:rPr lang="zh-CN" altLang="en-US">
                <a:solidFill>
                  <a:schemeClr val="dk1"/>
                </a:solidFill>
                <a:latin typeface="Times New Roman"/>
                <a:ea typeface="Times New Roman"/>
                <a:cs typeface="Times New Roman"/>
                <a:sym typeface="Times New Roman"/>
              </a:rPr>
              <a:t> </a:t>
            </a:r>
            <a:r>
              <a:rPr lang="en-US" altLang="zh-CN" err="1">
                <a:solidFill>
                  <a:schemeClr val="dk1"/>
                </a:solidFill>
                <a:latin typeface="Times New Roman"/>
                <a:ea typeface="Times New Roman"/>
                <a:cs typeface="Times New Roman"/>
                <a:sym typeface="Times New Roman"/>
              </a:rPr>
              <a:t>Rytr</a:t>
            </a:r>
            <a:r>
              <a:rPr lang="en-US" altLang="zh-CN">
                <a:solidFill>
                  <a:schemeClr val="dk1"/>
                </a:solidFill>
                <a:latin typeface="Times New Roman"/>
                <a:ea typeface="Times New Roman"/>
                <a:cs typeface="Times New Roman"/>
                <a:sym typeface="Times New Roman"/>
              </a:rPr>
              <a:t>: </a:t>
            </a:r>
            <a:r>
              <a:rPr lang="en-US" altLang="zh-CN" i="1" u="sng">
                <a:solidFill>
                  <a:schemeClr val="hlink"/>
                </a:solidFill>
                <a:latin typeface="Times New Roman"/>
                <a:ea typeface="Times New Roman"/>
                <a:cs typeface="Times New Roman"/>
                <a:sym typeface="Times New Roman"/>
                <a:hlinkClick r:id="rId4"/>
              </a:rPr>
              <a:t>https://rytr.me/</a:t>
            </a:r>
            <a:endParaRPr>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marL="457189">
              <a:lnSpc>
                <a:spcPct val="125000"/>
              </a:lnSpc>
              <a:buClr>
                <a:schemeClr val="dk1"/>
              </a:buClr>
              <a:buSzPts val="1100"/>
            </a:pPr>
            <a:endParaRPr>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a:solidFill>
                  <a:schemeClr val="dk1"/>
                </a:solidFill>
                <a:latin typeface="Times New Roman"/>
                <a:ea typeface="Times New Roman"/>
                <a:cs typeface="Times New Roman"/>
                <a:sym typeface="Times New Roman"/>
              </a:rPr>
              <a:t>No direct control over the generated content</a:t>
            </a:r>
            <a:endParaRPr b="1">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a:solidFill>
                  <a:schemeClr val="dk1"/>
                </a:solidFill>
                <a:latin typeface="Times New Roman"/>
                <a:ea typeface="Times New Roman"/>
                <a:cs typeface="Times New Roman"/>
                <a:sym typeface="Times New Roman"/>
              </a:rPr>
              <a:t>No image generation</a:t>
            </a:r>
            <a:endParaRPr b="1">
              <a:solidFill>
                <a:schemeClr val="dk1"/>
              </a:solidFill>
              <a:latin typeface="Times New Roman"/>
              <a:ea typeface="Times New Roman"/>
              <a:cs typeface="Times New Roman"/>
              <a:sym typeface="Times New Roman"/>
            </a:endParaRPr>
          </a:p>
          <a:p>
            <a:pPr>
              <a:lnSpc>
                <a:spcPct val="125000"/>
              </a:lnSpc>
            </a:pPr>
            <a:r>
              <a:rPr lang="zh-CN" altLang="en-US">
                <a:solidFill>
                  <a:schemeClr val="dk1"/>
                </a:solidFill>
                <a:latin typeface="Times New Roman"/>
                <a:ea typeface="Times New Roman"/>
                <a:cs typeface="Times New Roman"/>
                <a:sym typeface="Times New Roman"/>
              </a:rPr>
              <a:t>       </a:t>
            </a:r>
            <a:r>
              <a:rPr lang="en-US" altLang="zh-CN">
                <a:solidFill>
                  <a:schemeClr val="dk1"/>
                </a:solidFill>
                <a:latin typeface="Times New Roman"/>
                <a:ea typeface="Times New Roman"/>
                <a:cs typeface="Times New Roman"/>
                <a:sym typeface="Wingdings" panose="05000000000000000000" pitchFamily="2" charset="2"/>
              </a:rPr>
              <a:t></a:t>
            </a:r>
            <a:r>
              <a:rPr lang="zh-CN" altLang="en-US">
                <a:solidFill>
                  <a:schemeClr val="dk1"/>
                </a:solidFill>
                <a:latin typeface="Times New Roman"/>
                <a:ea typeface="Times New Roman"/>
                <a:cs typeface="Times New Roman"/>
                <a:sym typeface="Times New Roman"/>
              </a:rPr>
              <a:t> </a:t>
            </a:r>
            <a:r>
              <a:rPr lang="en-US" altLang="zh-CN">
                <a:solidFill>
                  <a:schemeClr val="dk1"/>
                </a:solidFill>
                <a:latin typeface="Times New Roman"/>
                <a:ea typeface="Times New Roman"/>
                <a:cs typeface="Times New Roman"/>
                <a:sym typeface="Times New Roman"/>
              </a:rPr>
              <a:t>Even if invoking a separate image generation process</a:t>
            </a:r>
            <a:endParaRPr b="1">
              <a:solidFill>
                <a:schemeClr val="dk1"/>
              </a:solidFill>
              <a:latin typeface="Times New Roman"/>
              <a:ea typeface="Times New Roman"/>
              <a:cs typeface="Times New Roman"/>
              <a:sym typeface="Times New Roman"/>
            </a:endParaRPr>
          </a:p>
          <a:p>
            <a:pPr>
              <a:lnSpc>
                <a:spcPct val="125000"/>
              </a:lnSpc>
            </a:pPr>
            <a:r>
              <a:rPr lang="zh-CN" altLang="en-US">
                <a:solidFill>
                  <a:schemeClr val="dk1"/>
                </a:solidFill>
                <a:latin typeface="Times New Roman"/>
                <a:ea typeface="Times New Roman"/>
                <a:cs typeface="Times New Roman"/>
                <a:sym typeface="Times New Roman"/>
              </a:rPr>
              <a:t>       </a:t>
            </a:r>
            <a:r>
              <a:rPr lang="en-US" altLang="zh-CN">
                <a:solidFill>
                  <a:schemeClr val="dk1"/>
                </a:solidFill>
                <a:latin typeface="Times New Roman"/>
                <a:ea typeface="Times New Roman"/>
                <a:cs typeface="Times New Roman"/>
                <a:sym typeface="Wingdings" panose="05000000000000000000" pitchFamily="2" charset="2"/>
              </a:rPr>
              <a:t></a:t>
            </a:r>
            <a:r>
              <a:rPr lang="zh-CN" altLang="en-US" b="1">
                <a:solidFill>
                  <a:schemeClr val="dk1"/>
                </a:solidFill>
                <a:latin typeface="Times New Roman"/>
                <a:ea typeface="Times New Roman"/>
                <a:cs typeface="Times New Roman"/>
                <a:sym typeface="Times New Roman"/>
              </a:rPr>
              <a:t> </a:t>
            </a:r>
            <a:r>
              <a:rPr lang="en-US" altLang="zh-CN">
                <a:solidFill>
                  <a:schemeClr val="dk1"/>
                </a:solidFill>
                <a:latin typeface="Times New Roman"/>
                <a:ea typeface="Times New Roman"/>
                <a:cs typeface="Times New Roman"/>
                <a:sym typeface="Times New Roman"/>
              </a:rPr>
              <a:t>Can’t incorporate content from the generated images </a:t>
            </a:r>
            <a:br>
              <a:rPr lang="en-US" altLang="zh-CN">
                <a:solidFill>
                  <a:schemeClr val="dk1"/>
                </a:solidFill>
                <a:latin typeface="Times New Roman"/>
                <a:ea typeface="Times New Roman"/>
                <a:cs typeface="Times New Roman"/>
                <a:sym typeface="Times New Roman"/>
              </a:rPr>
            </a:br>
            <a:r>
              <a:rPr lang="en-US" altLang="zh-CN">
                <a:solidFill>
                  <a:schemeClr val="dk1"/>
                </a:solidFill>
                <a:latin typeface="Times New Roman"/>
                <a:ea typeface="Times New Roman"/>
                <a:cs typeface="Times New Roman"/>
                <a:sym typeface="Times New Roman"/>
              </a:rPr>
              <a:t>            into future storytelling</a:t>
            </a:r>
            <a:endParaRPr>
              <a:solidFill>
                <a:schemeClr val="dk1"/>
              </a:solidFill>
              <a:latin typeface="Times New Roman"/>
              <a:ea typeface="Times New Roman"/>
              <a:cs typeface="Times New Roman"/>
              <a:sym typeface="Times New Roman"/>
            </a:endParaRPr>
          </a:p>
        </p:txBody>
      </p:sp>
      <p:pic>
        <p:nvPicPr>
          <p:cNvPr id="593" name="Google Shape;593;p74"/>
          <p:cNvPicPr preferRelativeResize="0"/>
          <p:nvPr/>
        </p:nvPicPr>
        <p:blipFill>
          <a:blip r:embed="rId5">
            <a:alphaModFix/>
          </a:blip>
          <a:stretch>
            <a:fillRect/>
          </a:stretch>
        </p:blipFill>
        <p:spPr>
          <a:xfrm>
            <a:off x="6880601" y="3817467"/>
            <a:ext cx="4007767" cy="2285667"/>
          </a:xfrm>
          <a:prstGeom prst="rect">
            <a:avLst/>
          </a:prstGeom>
          <a:noFill/>
          <a:ln w="9525" cap="flat" cmpd="sng">
            <a:solidFill>
              <a:schemeClr val="dk2"/>
            </a:solidFill>
            <a:prstDash val="solid"/>
            <a:round/>
            <a:headEnd type="none" w="sm" len="sm"/>
            <a:tailEnd type="none" w="sm" len="sm"/>
          </a:ln>
        </p:spPr>
      </p:pic>
      <p:pic>
        <p:nvPicPr>
          <p:cNvPr id="594" name="Google Shape;594;p74"/>
          <p:cNvPicPr preferRelativeResize="0"/>
          <p:nvPr/>
        </p:nvPicPr>
        <p:blipFill>
          <a:blip r:embed="rId6">
            <a:alphaModFix/>
          </a:blip>
          <a:stretch>
            <a:fillRect/>
          </a:stretch>
        </p:blipFill>
        <p:spPr>
          <a:xfrm>
            <a:off x="6880600" y="1372817"/>
            <a:ext cx="4007765" cy="205012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5"/>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latin typeface="Times New Roman"/>
                <a:ea typeface="Times New Roman"/>
                <a:cs typeface="Times New Roman"/>
                <a:sym typeface="Times New Roman"/>
              </a:rPr>
              <a:t>Related</a:t>
            </a:r>
            <a:r>
              <a:rPr lang="zh-CN" altLang="en-US" sz="4267">
                <a:solidFill>
                  <a:srgbClr val="000000"/>
                </a:solidFill>
                <a:latin typeface="Times New Roman"/>
                <a:ea typeface="Times New Roman"/>
                <a:cs typeface="Times New Roman"/>
                <a:sym typeface="Times New Roman"/>
              </a:rPr>
              <a:t> </a:t>
            </a:r>
            <a:r>
              <a:rPr lang="en-US" altLang="zh-CN" sz="4267">
                <a:latin typeface="Times New Roman"/>
                <a:ea typeface="Times New Roman"/>
                <a:cs typeface="Times New Roman"/>
                <a:sym typeface="Times New Roman"/>
              </a:rPr>
              <a:t>W</a:t>
            </a:r>
            <a:r>
              <a:rPr lang="en-US" altLang="zh-CN" sz="4267">
                <a:solidFill>
                  <a:srgbClr val="000000"/>
                </a:solidFill>
                <a:latin typeface="Times New Roman"/>
                <a:ea typeface="Times New Roman"/>
                <a:cs typeface="Times New Roman"/>
                <a:sym typeface="Times New Roman"/>
              </a:rPr>
              <a:t>ork</a:t>
            </a:r>
            <a:endParaRPr sz="4267">
              <a:solidFill>
                <a:srgbClr val="000000"/>
              </a:solidFill>
              <a:latin typeface="Times New Roman"/>
              <a:ea typeface="Times New Roman"/>
              <a:cs typeface="Times New Roman"/>
              <a:sym typeface="Times New Roman"/>
            </a:endParaRPr>
          </a:p>
        </p:txBody>
      </p:sp>
      <p:sp>
        <p:nvSpPr>
          <p:cNvPr id="601" name="Google Shape;601;p75"/>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602" name="Google Shape;602;p75"/>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603" name="Google Shape;603;p75"/>
          <p:cNvSpPr txBox="1"/>
          <p:nvPr/>
        </p:nvSpPr>
        <p:spPr>
          <a:xfrm>
            <a:off x="303400" y="1457867"/>
            <a:ext cx="10187600" cy="5286022"/>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b="1">
                <a:latin typeface="Times New Roman"/>
                <a:ea typeface="Times New Roman"/>
                <a:cs typeface="Times New Roman"/>
                <a:sym typeface="Times New Roman"/>
              </a:rPr>
              <a:t>Neural-based story generation</a:t>
            </a:r>
            <a:endParaRPr b="1">
              <a:latin typeface="Times New Roman"/>
              <a:ea typeface="Times New Roman"/>
              <a:cs typeface="Times New Roman"/>
              <a:sym typeface="Times New Roman"/>
            </a:endParaRPr>
          </a:p>
          <a:p>
            <a:pPr marL="457189">
              <a:lnSpc>
                <a:spcPct val="125000"/>
              </a:lnSpc>
            </a:pPr>
            <a:r>
              <a:rPr lang="en-US" altLang="zh-CN">
                <a:solidFill>
                  <a:schemeClr val="dk1"/>
                </a:solidFill>
                <a:latin typeface="Times New Roman"/>
                <a:ea typeface="Times New Roman"/>
                <a:cs typeface="Times New Roman"/>
                <a:sym typeface="Wingdings" panose="05000000000000000000" pitchFamily="2" charset="2"/>
              </a:rPr>
              <a:t></a:t>
            </a:r>
            <a:r>
              <a:rPr lang="zh-CN" altLang="en-US">
                <a:solidFill>
                  <a:schemeClr val="dk1"/>
                </a:solidFill>
                <a:latin typeface="Times New Roman"/>
                <a:ea typeface="Times New Roman"/>
                <a:cs typeface="Times New Roman"/>
                <a:sym typeface="Times New Roman"/>
              </a:rPr>
              <a:t> </a:t>
            </a:r>
            <a:r>
              <a:rPr lang="en-US" altLang="zh-CN" err="1">
                <a:solidFill>
                  <a:schemeClr val="dk1"/>
                </a:solidFill>
                <a:latin typeface="Times New Roman"/>
                <a:ea typeface="Times New Roman"/>
                <a:cs typeface="Times New Roman"/>
                <a:sym typeface="Times New Roman"/>
              </a:rPr>
              <a:t>Tambwekar</a:t>
            </a:r>
            <a:r>
              <a:rPr lang="en-US" altLang="zh-CN">
                <a:solidFill>
                  <a:schemeClr val="dk1"/>
                </a:solidFill>
                <a:latin typeface="Times New Roman"/>
                <a:ea typeface="Times New Roman"/>
                <a:cs typeface="Times New Roman"/>
                <a:sym typeface="Times New Roman"/>
              </a:rPr>
              <a:t>, P.; et al. 2019. </a:t>
            </a:r>
            <a:r>
              <a:rPr lang="en-US" altLang="zh-CN" i="1">
                <a:solidFill>
                  <a:schemeClr val="dk1"/>
                </a:solidFill>
                <a:latin typeface="Times New Roman"/>
                <a:ea typeface="Times New Roman"/>
                <a:cs typeface="Times New Roman"/>
                <a:sym typeface="Times New Roman"/>
              </a:rPr>
              <a:t>Controllable Neural Story Plot Generation via Reward Shaping.</a:t>
            </a:r>
            <a:endParaRPr i="1">
              <a:solidFill>
                <a:schemeClr val="dk1"/>
              </a:solidFill>
              <a:latin typeface="Times New Roman"/>
              <a:ea typeface="Times New Roman"/>
              <a:cs typeface="Times New Roman"/>
              <a:sym typeface="Times New Roman"/>
            </a:endParaRPr>
          </a:p>
          <a:p>
            <a:pPr marL="457189">
              <a:lnSpc>
                <a:spcPct val="125000"/>
              </a:lnSpc>
            </a:pPr>
            <a:r>
              <a:rPr lang="en-US" altLang="zh-CN">
                <a:solidFill>
                  <a:schemeClr val="dk1"/>
                </a:solidFill>
                <a:latin typeface="Times New Roman"/>
                <a:ea typeface="Times New Roman"/>
                <a:cs typeface="Times New Roman"/>
                <a:sym typeface="Wingdings" panose="05000000000000000000" pitchFamily="2" charset="2"/>
              </a:rPr>
              <a:t></a:t>
            </a:r>
            <a:r>
              <a:rPr lang="zh-CN" altLang="en-US">
                <a:solidFill>
                  <a:schemeClr val="dk1"/>
                </a:solidFill>
                <a:latin typeface="Times New Roman"/>
                <a:ea typeface="Times New Roman"/>
                <a:cs typeface="Times New Roman"/>
                <a:sym typeface="Times New Roman"/>
              </a:rPr>
              <a:t> </a:t>
            </a:r>
            <a:r>
              <a:rPr lang="en-US" altLang="zh-CN">
                <a:solidFill>
                  <a:schemeClr val="dk1"/>
                </a:solidFill>
                <a:latin typeface="Times New Roman"/>
                <a:ea typeface="Times New Roman"/>
                <a:cs typeface="Times New Roman"/>
                <a:sym typeface="Times New Roman"/>
              </a:rPr>
              <a:t>Lili Yao; et al. 2019.</a:t>
            </a:r>
            <a:r>
              <a:rPr lang="zh-CN" altLang="en-US" i="1">
                <a:solidFill>
                  <a:schemeClr val="dk1"/>
                </a:solidFill>
                <a:latin typeface="Times New Roman"/>
                <a:ea typeface="Times New Roman"/>
                <a:cs typeface="Times New Roman"/>
                <a:sym typeface="Times New Roman"/>
              </a:rPr>
              <a:t> </a:t>
            </a:r>
            <a:r>
              <a:rPr lang="en-US" altLang="zh-CN" i="1">
                <a:solidFill>
                  <a:schemeClr val="dk1"/>
                </a:solidFill>
                <a:latin typeface="Times New Roman"/>
                <a:ea typeface="Times New Roman"/>
                <a:cs typeface="Times New Roman"/>
                <a:sym typeface="Times New Roman"/>
              </a:rPr>
              <a:t>Plan-and-Write: Towards Better Automatic Storytelling.</a:t>
            </a:r>
            <a:endParaRPr i="1">
              <a:solidFill>
                <a:schemeClr val="dk1"/>
              </a:solidFill>
              <a:latin typeface="Times New Roman"/>
              <a:ea typeface="Times New Roman"/>
              <a:cs typeface="Times New Roman"/>
              <a:sym typeface="Times New Roman"/>
            </a:endParaRPr>
          </a:p>
          <a:p>
            <a:pPr marL="897444" indent="-287859">
              <a:lnSpc>
                <a:spcPct val="125000"/>
              </a:lnSpc>
              <a:buClr>
                <a:srgbClr val="C00000"/>
              </a:buClr>
              <a:buSzPts val="1400"/>
              <a:buFont typeface="Times New Roman"/>
              <a:buChar char="•"/>
            </a:pPr>
            <a:r>
              <a:rPr lang="en-US" altLang="zh-CN" b="1">
                <a:latin typeface="Times New Roman"/>
                <a:ea typeface="Times New Roman"/>
                <a:cs typeface="Times New Roman"/>
                <a:sym typeface="Times New Roman"/>
              </a:rPr>
              <a:t>Finetuning language model</a:t>
            </a:r>
            <a:endParaRPr b="1">
              <a:latin typeface="Times New Roman"/>
              <a:ea typeface="Times New Roman"/>
              <a:cs typeface="Times New Roman"/>
              <a:sym typeface="Times New Roman"/>
            </a:endParaRPr>
          </a:p>
          <a:p>
            <a:pPr marL="1066773">
              <a:lnSpc>
                <a:spcPct val="125000"/>
              </a:lnSpc>
            </a:pPr>
            <a:r>
              <a:rPr lang="en-US" altLang="zh-CN">
                <a:solidFill>
                  <a:schemeClr val="dk1"/>
                </a:solidFill>
                <a:latin typeface="Times New Roman"/>
                <a:ea typeface="Times New Roman"/>
                <a:cs typeface="Times New Roman"/>
                <a:sym typeface="Wingdings" panose="05000000000000000000" pitchFamily="2" charset="2"/>
              </a:rPr>
              <a:t></a:t>
            </a:r>
            <a:r>
              <a:rPr lang="zh-CN" altLang="en-US">
                <a:solidFill>
                  <a:srgbClr val="000000"/>
                </a:solidFill>
                <a:latin typeface="Times New Roman"/>
                <a:ea typeface="Times New Roman"/>
                <a:cs typeface="Times New Roman"/>
                <a:sym typeface="Times New Roman"/>
              </a:rPr>
              <a:t> </a:t>
            </a:r>
            <a:r>
              <a:rPr lang="en-US" altLang="zh-CN" err="1">
                <a:solidFill>
                  <a:schemeClr val="dk1"/>
                </a:solidFill>
                <a:latin typeface="Times New Roman"/>
                <a:ea typeface="Times New Roman"/>
                <a:cs typeface="Times New Roman"/>
                <a:sym typeface="Times New Roman"/>
              </a:rPr>
              <a:t>Raffel</a:t>
            </a:r>
            <a:r>
              <a:rPr lang="en-US" altLang="zh-CN">
                <a:solidFill>
                  <a:schemeClr val="dk1"/>
                </a:solidFill>
                <a:latin typeface="Times New Roman"/>
                <a:ea typeface="Times New Roman"/>
                <a:cs typeface="Times New Roman"/>
                <a:sym typeface="Times New Roman"/>
              </a:rPr>
              <a:t>, C.; et al. 2020. </a:t>
            </a:r>
            <a:br>
              <a:rPr lang="en-US" altLang="zh-CN">
                <a:solidFill>
                  <a:schemeClr val="dk1"/>
                </a:solidFill>
                <a:latin typeface="Times New Roman"/>
                <a:ea typeface="Times New Roman"/>
                <a:cs typeface="Times New Roman"/>
                <a:sym typeface="Times New Roman"/>
              </a:rPr>
            </a:br>
            <a:r>
              <a:rPr lang="en-US" altLang="zh-CN">
                <a:solidFill>
                  <a:schemeClr val="dk1"/>
                </a:solidFill>
                <a:latin typeface="Times New Roman"/>
                <a:ea typeface="Times New Roman"/>
                <a:cs typeface="Times New Roman"/>
                <a:sym typeface="Times New Roman"/>
              </a:rPr>
              <a:t>     </a:t>
            </a:r>
            <a:r>
              <a:rPr lang="en-US" altLang="zh-CN" i="1">
                <a:solidFill>
                  <a:schemeClr val="dk1"/>
                </a:solidFill>
                <a:latin typeface="Times New Roman"/>
                <a:ea typeface="Times New Roman"/>
                <a:cs typeface="Times New Roman"/>
                <a:sym typeface="Times New Roman"/>
              </a:rPr>
              <a:t>Exploring the Limits of Transfer Learning with a Unified Text-to-Text Transformer.</a:t>
            </a:r>
            <a:endParaRPr i="1">
              <a:latin typeface="Times New Roman"/>
              <a:ea typeface="Times New Roman"/>
              <a:cs typeface="Times New Roman"/>
              <a:sym typeface="Times New Roman"/>
            </a:endParaRPr>
          </a:p>
          <a:p>
            <a:pPr marL="1066773">
              <a:lnSpc>
                <a:spcPct val="125000"/>
              </a:lnSpc>
              <a:buClr>
                <a:schemeClr val="dk1"/>
              </a:buClr>
              <a:buSzPts val="1100"/>
            </a:pPr>
            <a:r>
              <a:rPr lang="en-US" altLang="zh-CN">
                <a:solidFill>
                  <a:schemeClr val="dk1"/>
                </a:solidFill>
                <a:latin typeface="Times New Roman"/>
                <a:ea typeface="Times New Roman"/>
                <a:cs typeface="Times New Roman"/>
                <a:sym typeface="Wingdings" panose="05000000000000000000" pitchFamily="2" charset="2"/>
              </a:rPr>
              <a:t></a:t>
            </a:r>
            <a:r>
              <a:rPr lang="zh-CN" altLang="en-US">
                <a:solidFill>
                  <a:schemeClr val="dk1"/>
                </a:solidFill>
                <a:latin typeface="Times New Roman"/>
                <a:ea typeface="Times New Roman"/>
                <a:cs typeface="Times New Roman"/>
                <a:sym typeface="Times New Roman"/>
              </a:rPr>
              <a:t> </a:t>
            </a:r>
            <a:r>
              <a:rPr lang="en-US" altLang="zh-CN">
                <a:solidFill>
                  <a:schemeClr val="dk1"/>
                </a:solidFill>
                <a:latin typeface="Times New Roman"/>
                <a:ea typeface="Times New Roman"/>
                <a:cs typeface="Times New Roman"/>
                <a:sym typeface="Times New Roman"/>
              </a:rPr>
              <a:t>Francisca </a:t>
            </a:r>
            <a:r>
              <a:rPr lang="en-US" altLang="zh-CN" err="1">
                <a:solidFill>
                  <a:schemeClr val="dk1"/>
                </a:solidFill>
                <a:latin typeface="Times New Roman"/>
                <a:ea typeface="Times New Roman"/>
                <a:cs typeface="Times New Roman"/>
                <a:sym typeface="Times New Roman"/>
              </a:rPr>
              <a:t>Adoma</a:t>
            </a:r>
            <a:r>
              <a:rPr lang="en-US" altLang="zh-CN">
                <a:solidFill>
                  <a:schemeClr val="dk1"/>
                </a:solidFill>
                <a:latin typeface="Times New Roman"/>
                <a:ea typeface="Times New Roman"/>
                <a:cs typeface="Times New Roman"/>
                <a:sym typeface="Times New Roman"/>
              </a:rPr>
              <a:t> Acheampong; et al. 2020. </a:t>
            </a:r>
            <a:endParaRPr>
              <a:solidFill>
                <a:schemeClr val="dk1"/>
              </a:solidFill>
              <a:latin typeface="Times New Roman"/>
              <a:ea typeface="Times New Roman"/>
              <a:cs typeface="Times New Roman"/>
              <a:sym typeface="Times New Roman"/>
            </a:endParaRPr>
          </a:p>
          <a:p>
            <a:pPr marL="1066773">
              <a:lnSpc>
                <a:spcPct val="125000"/>
              </a:lnSpc>
              <a:buClr>
                <a:schemeClr val="dk1"/>
              </a:buClr>
              <a:buSzPts val="1100"/>
            </a:pPr>
            <a:r>
              <a:rPr lang="zh-CN" altLang="en-US">
                <a:solidFill>
                  <a:schemeClr val="dk1"/>
                </a:solidFill>
                <a:latin typeface="Times New Roman"/>
                <a:ea typeface="Times New Roman"/>
                <a:cs typeface="Times New Roman"/>
                <a:sym typeface="Times New Roman"/>
              </a:rPr>
              <a:t>    </a:t>
            </a:r>
            <a:r>
              <a:rPr lang="zh-CN" altLang="en-US" i="1">
                <a:solidFill>
                  <a:schemeClr val="dk1"/>
                </a:solidFill>
                <a:latin typeface="Times New Roman"/>
                <a:ea typeface="Times New Roman"/>
                <a:cs typeface="Times New Roman"/>
                <a:sym typeface="Times New Roman"/>
              </a:rPr>
              <a:t> </a:t>
            </a:r>
            <a:r>
              <a:rPr lang="en-US" altLang="zh-CN" i="1">
                <a:solidFill>
                  <a:schemeClr val="dk1"/>
                </a:solidFill>
                <a:latin typeface="Times New Roman"/>
                <a:ea typeface="Times New Roman"/>
                <a:cs typeface="Times New Roman"/>
                <a:sym typeface="Times New Roman"/>
              </a:rPr>
              <a:t>Text-based emotion detection: Advances, challenges, and opportunities.</a:t>
            </a:r>
          </a:p>
          <a:p>
            <a:pPr marL="1066773">
              <a:lnSpc>
                <a:spcPct val="125000"/>
              </a:lnSpc>
              <a:buClr>
                <a:schemeClr val="dk1"/>
              </a:buClr>
              <a:buSzPts val="1100"/>
            </a:pPr>
            <a:endParaRPr>
              <a:solidFill>
                <a:schemeClr val="dk1"/>
              </a:solidFill>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b="1">
                <a:solidFill>
                  <a:schemeClr val="dk1"/>
                </a:solidFill>
                <a:latin typeface="Times New Roman"/>
                <a:ea typeface="Times New Roman"/>
                <a:cs typeface="Times New Roman"/>
                <a:sym typeface="Times New Roman"/>
              </a:rPr>
              <a:t>Image generation and detection</a:t>
            </a:r>
            <a:endParaRPr b="1">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a:solidFill>
                  <a:schemeClr val="dk1"/>
                </a:solidFill>
                <a:latin typeface="Times New Roman"/>
                <a:ea typeface="Times New Roman"/>
                <a:cs typeface="Times New Roman"/>
                <a:sym typeface="Wingdings" panose="05000000000000000000" pitchFamily="2" charset="2"/>
              </a:rPr>
              <a:t></a:t>
            </a:r>
            <a:r>
              <a:rPr lang="zh-CN" altLang="en-US">
                <a:solidFill>
                  <a:schemeClr val="dk1"/>
                </a:solidFill>
                <a:latin typeface="Times New Roman"/>
                <a:ea typeface="Times New Roman"/>
                <a:cs typeface="Times New Roman"/>
                <a:sym typeface="Times New Roman"/>
              </a:rPr>
              <a:t> </a:t>
            </a:r>
            <a:r>
              <a:rPr lang="en-US" altLang="zh-CN">
                <a:solidFill>
                  <a:schemeClr val="dk1"/>
                </a:solidFill>
                <a:latin typeface="Times New Roman"/>
                <a:ea typeface="Times New Roman"/>
                <a:cs typeface="Times New Roman"/>
                <a:sym typeface="Times New Roman"/>
              </a:rPr>
              <a:t>Joseph Redmon; et al. 2016. </a:t>
            </a:r>
            <a:r>
              <a:rPr lang="en-US" altLang="zh-CN" i="1">
                <a:solidFill>
                  <a:schemeClr val="dk1"/>
                </a:solidFill>
                <a:latin typeface="Times New Roman"/>
                <a:ea typeface="Times New Roman"/>
                <a:cs typeface="Times New Roman"/>
                <a:sym typeface="Times New Roman"/>
              </a:rPr>
              <a:t>You Only Look Once: Unified, Real-Time Object Detection</a:t>
            </a:r>
            <a:endParaRPr>
              <a:solidFill>
                <a:schemeClr val="dk1"/>
              </a:solidFill>
              <a:latin typeface="Times New Roman"/>
              <a:ea typeface="Times New Roman"/>
              <a:cs typeface="Times New Roman"/>
              <a:sym typeface="Times New Roman"/>
            </a:endParaRPr>
          </a:p>
          <a:p>
            <a:pPr marL="457189">
              <a:lnSpc>
                <a:spcPct val="125000"/>
              </a:lnSpc>
              <a:buClr>
                <a:schemeClr val="dk1"/>
              </a:buClr>
              <a:buSzPts val="1100"/>
            </a:pPr>
            <a:r>
              <a:rPr lang="en-US" altLang="zh-CN">
                <a:solidFill>
                  <a:schemeClr val="dk1"/>
                </a:solidFill>
                <a:latin typeface="Times New Roman"/>
                <a:ea typeface="Times New Roman"/>
                <a:cs typeface="Times New Roman"/>
                <a:sym typeface="Wingdings" panose="05000000000000000000" pitchFamily="2" charset="2"/>
              </a:rPr>
              <a:t></a:t>
            </a:r>
            <a:r>
              <a:rPr lang="zh-CN" altLang="en-US">
                <a:solidFill>
                  <a:schemeClr val="dk1"/>
                </a:solidFill>
                <a:latin typeface="Times New Roman"/>
                <a:ea typeface="Times New Roman"/>
                <a:cs typeface="Times New Roman"/>
                <a:sym typeface="Times New Roman"/>
              </a:rPr>
              <a:t> </a:t>
            </a:r>
            <a:r>
              <a:rPr lang="en-US" altLang="zh-CN">
                <a:solidFill>
                  <a:schemeClr val="dk1"/>
                </a:solidFill>
                <a:latin typeface="Times New Roman"/>
                <a:ea typeface="Times New Roman"/>
                <a:cs typeface="Times New Roman"/>
                <a:sym typeface="Times New Roman"/>
              </a:rPr>
              <a:t>Prafulla </a:t>
            </a:r>
            <a:r>
              <a:rPr lang="en-US" altLang="zh-CN" err="1">
                <a:solidFill>
                  <a:schemeClr val="dk1"/>
                </a:solidFill>
                <a:latin typeface="Times New Roman"/>
                <a:ea typeface="Times New Roman"/>
                <a:cs typeface="Times New Roman"/>
                <a:sym typeface="Times New Roman"/>
              </a:rPr>
              <a:t>Dhariwal</a:t>
            </a:r>
            <a:r>
              <a:rPr lang="en-US" altLang="zh-CN">
                <a:solidFill>
                  <a:schemeClr val="dk1"/>
                </a:solidFill>
                <a:latin typeface="Times New Roman"/>
                <a:ea typeface="Times New Roman"/>
                <a:cs typeface="Times New Roman"/>
                <a:sym typeface="Times New Roman"/>
              </a:rPr>
              <a:t>; et al. 2021. </a:t>
            </a:r>
            <a:r>
              <a:rPr lang="en-US" altLang="zh-CN" i="1">
                <a:solidFill>
                  <a:schemeClr val="dk1"/>
                </a:solidFill>
                <a:latin typeface="Times New Roman"/>
                <a:ea typeface="Times New Roman"/>
                <a:cs typeface="Times New Roman"/>
                <a:sym typeface="Times New Roman"/>
              </a:rPr>
              <a:t>Diffusion Models Beat GANs on Image Synthesis</a:t>
            </a:r>
            <a:endParaRPr i="1">
              <a:solidFill>
                <a:schemeClr val="dk1"/>
              </a:solidFill>
              <a:latin typeface="Times New Roman"/>
              <a:ea typeface="Times New Roman"/>
              <a:cs typeface="Times New Roman"/>
              <a:sym typeface="Times New Roman"/>
            </a:endParaRPr>
          </a:p>
          <a:p>
            <a:pPr>
              <a:lnSpc>
                <a:spcPct val="125000"/>
              </a:lnSpc>
              <a:buClr>
                <a:schemeClr val="dk1"/>
              </a:buClr>
              <a:buSzPts val="1100"/>
            </a:pPr>
            <a:r>
              <a:rPr lang="zh-CN" altLang="en-US">
                <a:solidFill>
                  <a:schemeClr val="dk1"/>
                </a:solidFill>
                <a:latin typeface="Times New Roman"/>
                <a:ea typeface="Times New Roman"/>
                <a:cs typeface="Times New Roman"/>
                <a:sym typeface="Times New Roman"/>
              </a:rPr>
              <a:t> </a:t>
            </a:r>
            <a:endParaRPr i="1">
              <a:solidFill>
                <a:schemeClr val="dk1"/>
              </a:solidFill>
              <a:latin typeface="Times New Roman"/>
              <a:ea typeface="Times New Roman"/>
              <a:cs typeface="Times New Roman"/>
              <a:sym typeface="Times New Roman"/>
            </a:endParaRPr>
          </a:p>
          <a:p>
            <a:pPr marL="1066773">
              <a:lnSpc>
                <a:spcPct val="125000"/>
              </a:lnSpc>
              <a:buClr>
                <a:schemeClr val="dk1"/>
              </a:buClr>
              <a:buSzPts val="1100"/>
            </a:pPr>
            <a:endParaRPr i="1">
              <a:solidFill>
                <a:schemeClr val="dk1"/>
              </a:solidFill>
              <a:latin typeface="Times New Roman"/>
              <a:ea typeface="Times New Roman"/>
              <a:cs typeface="Times New Roman"/>
              <a:sym typeface="Times New Roman"/>
            </a:endParaRPr>
          </a:p>
          <a:p>
            <a:pPr marL="457189">
              <a:lnSpc>
                <a:spcPct val="125000"/>
              </a:lnSpc>
            </a:pP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6"/>
          <p:cNvSpPr txBox="1"/>
          <p:nvPr/>
        </p:nvSpPr>
        <p:spPr>
          <a:xfrm>
            <a:off x="158304" y="-347313"/>
            <a:ext cx="11439200" cy="1325600"/>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Statement of the work</a:t>
            </a:r>
            <a:endParaRPr sz="4267">
              <a:solidFill>
                <a:srgbClr val="000000"/>
              </a:solidFill>
              <a:latin typeface="Times New Roman"/>
              <a:ea typeface="Times New Roman"/>
              <a:cs typeface="Times New Roman"/>
              <a:sym typeface="Times New Roman"/>
            </a:endParaRPr>
          </a:p>
        </p:txBody>
      </p:sp>
      <p:sp>
        <p:nvSpPr>
          <p:cNvPr id="610" name="Google Shape;610;p76"/>
          <p:cNvSpPr txBox="1"/>
          <p:nvPr/>
        </p:nvSpPr>
        <p:spPr>
          <a:xfrm>
            <a:off x="-239799" y="919998"/>
            <a:ext cx="8452400"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Interactive authoring system for story generation</a:t>
            </a:r>
            <a:endParaRPr sz="1467">
              <a:solidFill>
                <a:srgbClr val="000000"/>
              </a:solidFill>
              <a:latin typeface="Arial"/>
              <a:ea typeface="Arial"/>
              <a:cs typeface="Arial"/>
              <a:sym typeface="Arial"/>
            </a:endParaRPr>
          </a:p>
        </p:txBody>
      </p:sp>
      <p:sp>
        <p:nvSpPr>
          <p:cNvPr id="611" name="Google Shape;611;p76"/>
          <p:cNvSpPr/>
          <p:nvPr/>
        </p:nvSpPr>
        <p:spPr>
          <a:xfrm>
            <a:off x="11403623" y="0"/>
            <a:ext cx="788400" cy="6858000"/>
          </a:xfrm>
          <a:prstGeom prst="rect">
            <a:avLst/>
          </a:prstGeom>
          <a:solidFill>
            <a:srgbClr val="F0F0F0"/>
          </a:solidFill>
          <a:ln>
            <a:noFill/>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Times New Roman"/>
              <a:ea typeface="Times New Roman"/>
              <a:cs typeface="Times New Roman"/>
              <a:sym typeface="Times New Roman"/>
            </a:endParaRPr>
          </a:p>
        </p:txBody>
      </p:sp>
      <p:sp>
        <p:nvSpPr>
          <p:cNvPr id="612" name="Google Shape;612;p76"/>
          <p:cNvSpPr txBox="1"/>
          <p:nvPr/>
        </p:nvSpPr>
        <p:spPr>
          <a:xfrm>
            <a:off x="303567" y="1762667"/>
            <a:ext cx="5381600" cy="3759707"/>
          </a:xfrm>
          <a:prstGeom prst="rect">
            <a:avLst/>
          </a:prstGeom>
          <a:noFill/>
          <a:ln>
            <a:noFill/>
          </a:ln>
        </p:spPr>
        <p:txBody>
          <a:bodyPr spcFirstLastPara="1" wrap="square" lIns="91433" tIns="45700" rIns="91433" bIns="45700" anchor="t" anchorCtr="0">
            <a:spAutoFit/>
          </a:bodyPr>
          <a:lstStyle/>
          <a:p>
            <a:pPr marL="287859" indent="-287859">
              <a:lnSpc>
                <a:spcPct val="125000"/>
              </a:lnSpc>
              <a:buClr>
                <a:srgbClr val="C00000"/>
              </a:buClr>
              <a:buSzPts val="1400"/>
              <a:buFont typeface="Times New Roman"/>
              <a:buChar char="•"/>
            </a:pPr>
            <a:r>
              <a:rPr lang="en-US" altLang="zh-CN" sz="1867" b="1">
                <a:solidFill>
                  <a:srgbClr val="000000"/>
                </a:solidFill>
                <a:latin typeface="Times New Roman"/>
                <a:ea typeface="Times New Roman"/>
                <a:cs typeface="Times New Roman"/>
                <a:sym typeface="Times New Roman"/>
              </a:rPr>
              <a:t>Separate authoring need from story composition </a:t>
            </a:r>
            <a:endParaRPr sz="1867" b="1">
              <a:solidFill>
                <a:srgbClr val="000000"/>
              </a:solidFill>
              <a:latin typeface="Times New Roman"/>
              <a:ea typeface="Times New Roman"/>
              <a:cs typeface="Times New Roman"/>
              <a:sym typeface="Times New Roman"/>
            </a:endParaRPr>
          </a:p>
          <a:p>
            <a:pPr marL="457189" lvl="1">
              <a:lnSpc>
                <a:spcPct val="125000"/>
              </a:lnSpc>
              <a:buClr>
                <a:srgbClr val="000000"/>
              </a:buClr>
              <a:buSzPts val="1400"/>
            </a:pPr>
            <a:r>
              <a:rPr lang="en-US" altLang="zh-CN" sz="2000">
                <a:solidFill>
                  <a:schemeClr val="dk1"/>
                </a:solidFill>
                <a:latin typeface="Times New Roman"/>
                <a:ea typeface="Times New Roman"/>
                <a:cs typeface="Times New Roman"/>
                <a:sym typeface="Wingdings" panose="05000000000000000000" pitchFamily="2" charset="2"/>
              </a:rPr>
              <a:t></a:t>
            </a:r>
            <a:r>
              <a:rPr lang="zh-CN" altLang="en-US" sz="1867">
                <a:solidFill>
                  <a:srgbClr val="000000"/>
                </a:solidFill>
                <a:latin typeface="Times New Roman"/>
                <a:ea typeface="Times New Roman"/>
                <a:cs typeface="Times New Roman"/>
                <a:sym typeface="Times New Roman"/>
              </a:rPr>
              <a:t> </a:t>
            </a:r>
            <a:r>
              <a:rPr lang="en-US" altLang="zh-CN" sz="1867">
                <a:solidFill>
                  <a:srgbClr val="000000"/>
                </a:solidFill>
                <a:latin typeface="Times New Roman"/>
                <a:ea typeface="Times New Roman"/>
                <a:cs typeface="Times New Roman"/>
                <a:sym typeface="Times New Roman"/>
              </a:rPr>
              <a:t>User-controlled story generation with:</a:t>
            </a:r>
            <a:endParaRPr sz="1867">
              <a:solidFill>
                <a:srgbClr val="000000"/>
              </a:solidFill>
              <a:latin typeface="Times New Roman"/>
              <a:ea typeface="Times New Roman"/>
              <a:cs typeface="Times New Roman"/>
              <a:sym typeface="Times New Roman"/>
            </a:endParaRPr>
          </a:p>
          <a:p>
            <a:pPr marL="1202237" lvl="2" indent="-287859">
              <a:lnSpc>
                <a:spcPct val="125000"/>
              </a:lnSpc>
              <a:buClr>
                <a:srgbClr val="000000"/>
              </a:buClr>
              <a:buSzPts val="1400"/>
              <a:buFont typeface="Times New Roman"/>
              <a:buChar char="•"/>
            </a:pPr>
            <a:r>
              <a:rPr lang="en-US" altLang="zh-CN" sz="1867">
                <a:solidFill>
                  <a:srgbClr val="000000"/>
                </a:solidFill>
                <a:latin typeface="Times New Roman"/>
                <a:ea typeface="Times New Roman"/>
                <a:cs typeface="Times New Roman"/>
                <a:sym typeface="Times New Roman"/>
              </a:rPr>
              <a:t>User’s intention on key </a:t>
            </a:r>
            <a:r>
              <a:rPr lang="en-US" altLang="zh-CN" sz="1867" err="1">
                <a:solidFill>
                  <a:srgbClr val="000000"/>
                </a:solidFill>
                <a:latin typeface="Times New Roman"/>
                <a:ea typeface="Times New Roman"/>
                <a:cs typeface="Times New Roman"/>
                <a:sym typeface="Times New Roman"/>
              </a:rPr>
              <a:t>infomation</a:t>
            </a:r>
            <a:endParaRPr sz="1867">
              <a:solidFill>
                <a:srgbClr val="000000"/>
              </a:solidFill>
              <a:latin typeface="Times New Roman"/>
              <a:ea typeface="Times New Roman"/>
              <a:cs typeface="Times New Roman"/>
              <a:sym typeface="Times New Roman"/>
            </a:endParaRPr>
          </a:p>
          <a:p>
            <a:pPr marL="1202237" lvl="2" indent="-287859">
              <a:lnSpc>
                <a:spcPct val="125000"/>
              </a:lnSpc>
              <a:buClr>
                <a:srgbClr val="000000"/>
              </a:buClr>
              <a:buSzPts val="1400"/>
              <a:buFont typeface="Times New Roman"/>
              <a:buChar char="•"/>
            </a:pPr>
            <a:r>
              <a:rPr lang="en-US" altLang="zh-CN" sz="2400">
                <a:latin typeface="Times New Roman"/>
                <a:ea typeface="Times New Roman"/>
                <a:cs typeface="Times New Roman"/>
                <a:sym typeface="Times New Roman"/>
              </a:rPr>
              <a:t>P</a:t>
            </a:r>
            <a:r>
              <a:rPr lang="en-US" altLang="zh-CN" sz="1867">
                <a:solidFill>
                  <a:srgbClr val="000000"/>
                </a:solidFill>
                <a:latin typeface="Times New Roman"/>
                <a:ea typeface="Times New Roman"/>
                <a:cs typeface="Times New Roman"/>
                <a:sym typeface="Times New Roman"/>
              </a:rPr>
              <a:t>riori knowledge of language models</a:t>
            </a:r>
            <a:endParaRPr sz="1867">
              <a:solidFill>
                <a:srgbClr val="000000"/>
              </a:solidFill>
              <a:latin typeface="Times New Roman"/>
              <a:ea typeface="Times New Roman"/>
              <a:cs typeface="Times New Roman"/>
              <a:sym typeface="Times New Roman"/>
            </a:endParaRPr>
          </a:p>
          <a:p>
            <a:pPr marL="1828754">
              <a:lnSpc>
                <a:spcPct val="125000"/>
              </a:lnSpc>
            </a:pPr>
            <a:endParaRPr sz="2400">
              <a:latin typeface="Times New Roman"/>
              <a:ea typeface="Times New Roman"/>
              <a:cs typeface="Times New Roman"/>
              <a:sym typeface="Times New Roman"/>
            </a:endParaRPr>
          </a:p>
          <a:p>
            <a:pPr marL="287859" indent="-287859">
              <a:lnSpc>
                <a:spcPct val="125000"/>
              </a:lnSpc>
              <a:buClr>
                <a:srgbClr val="C00000"/>
              </a:buClr>
              <a:buSzPts val="1400"/>
              <a:buFont typeface="Times New Roman"/>
              <a:buChar char="•"/>
            </a:pPr>
            <a:r>
              <a:rPr lang="en-US" altLang="zh-CN" sz="1867" b="1">
                <a:solidFill>
                  <a:srgbClr val="000000"/>
                </a:solidFill>
                <a:latin typeface="Times New Roman"/>
                <a:ea typeface="Times New Roman"/>
                <a:cs typeface="Times New Roman"/>
                <a:sym typeface="Times New Roman"/>
              </a:rPr>
              <a:t>Image generation prompted by text content</a:t>
            </a:r>
            <a:endParaRPr sz="1867">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sz="2000">
                <a:solidFill>
                  <a:schemeClr val="dk1"/>
                </a:solidFill>
                <a:latin typeface="Times New Roman"/>
                <a:ea typeface="Times New Roman"/>
                <a:cs typeface="Times New Roman"/>
                <a:sym typeface="Wingdings" panose="05000000000000000000" pitchFamily="2" charset="2"/>
              </a:rPr>
              <a:t></a:t>
            </a:r>
            <a:r>
              <a:rPr lang="zh-CN" altLang="en-US" sz="1867">
                <a:solidFill>
                  <a:srgbClr val="000000"/>
                </a:solidFill>
                <a:latin typeface="Times New Roman"/>
                <a:ea typeface="Times New Roman"/>
                <a:cs typeface="Times New Roman"/>
                <a:sym typeface="Times New Roman"/>
              </a:rPr>
              <a:t>  </a:t>
            </a:r>
            <a:r>
              <a:rPr lang="en-US" altLang="zh-CN" sz="1867">
                <a:solidFill>
                  <a:srgbClr val="000000"/>
                </a:solidFill>
                <a:latin typeface="Times New Roman"/>
                <a:ea typeface="Times New Roman"/>
                <a:cs typeface="Times New Roman"/>
                <a:sym typeface="Times New Roman"/>
              </a:rPr>
              <a:t>Enhance the flexibility in generation</a:t>
            </a:r>
            <a:endParaRPr sz="1467">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sz="2000">
                <a:solidFill>
                  <a:schemeClr val="dk1"/>
                </a:solidFill>
                <a:latin typeface="Times New Roman"/>
                <a:ea typeface="Times New Roman"/>
                <a:cs typeface="Times New Roman"/>
                <a:sym typeface="Wingdings" panose="05000000000000000000" pitchFamily="2" charset="2"/>
              </a:rPr>
              <a:t></a:t>
            </a:r>
            <a:r>
              <a:rPr lang="zh-CN" altLang="en-US" sz="1867">
                <a:solidFill>
                  <a:srgbClr val="000000"/>
                </a:solidFill>
                <a:latin typeface="Times New Roman"/>
                <a:ea typeface="Times New Roman"/>
                <a:cs typeface="Times New Roman"/>
                <a:sym typeface="Times New Roman"/>
              </a:rPr>
              <a:t>  </a:t>
            </a:r>
            <a:r>
              <a:rPr lang="en-US" altLang="zh-CN" sz="1867">
                <a:solidFill>
                  <a:srgbClr val="000000"/>
                </a:solidFill>
                <a:latin typeface="Times New Roman"/>
                <a:ea typeface="Times New Roman"/>
                <a:cs typeface="Times New Roman"/>
                <a:sym typeface="Times New Roman"/>
              </a:rPr>
              <a:t>Create immersion for design process</a:t>
            </a:r>
            <a:endParaRPr sz="1467">
              <a:solidFill>
                <a:srgbClr val="000000"/>
              </a:solidFill>
              <a:latin typeface="Arial"/>
              <a:ea typeface="Arial"/>
              <a:cs typeface="Arial"/>
              <a:sym typeface="Arial"/>
            </a:endParaRPr>
          </a:p>
          <a:p>
            <a:pPr marL="457189" lvl="1">
              <a:lnSpc>
                <a:spcPct val="90000"/>
              </a:lnSpc>
              <a:spcBef>
                <a:spcPts val="533"/>
              </a:spcBef>
              <a:buClr>
                <a:srgbClr val="000000"/>
              </a:buClr>
              <a:buSzPts val="1400"/>
            </a:pPr>
            <a:r>
              <a:rPr lang="en-US" altLang="zh-CN" sz="2000">
                <a:solidFill>
                  <a:schemeClr val="dk1"/>
                </a:solidFill>
                <a:latin typeface="Times New Roman"/>
                <a:ea typeface="Times New Roman"/>
                <a:cs typeface="Times New Roman"/>
                <a:sym typeface="Wingdings" panose="05000000000000000000" pitchFamily="2" charset="2"/>
              </a:rPr>
              <a:t></a:t>
            </a:r>
            <a:r>
              <a:rPr lang="zh-CN" altLang="en-US" sz="1867">
                <a:solidFill>
                  <a:srgbClr val="000000"/>
                </a:solidFill>
                <a:latin typeface="Times New Roman"/>
                <a:ea typeface="Times New Roman"/>
                <a:cs typeface="Times New Roman"/>
                <a:sym typeface="Times New Roman"/>
              </a:rPr>
              <a:t>  </a:t>
            </a:r>
            <a:r>
              <a:rPr lang="en-US" altLang="zh-CN" sz="1867">
                <a:solidFill>
                  <a:srgbClr val="000000"/>
                </a:solidFill>
                <a:latin typeface="Times New Roman"/>
                <a:ea typeface="Times New Roman"/>
                <a:cs typeface="Times New Roman"/>
                <a:sym typeface="Times New Roman"/>
              </a:rPr>
              <a:t>Provide potential creation suggestions based      </a:t>
            </a:r>
            <a:br>
              <a:rPr lang="en-US" altLang="zh-CN" sz="1867">
                <a:solidFill>
                  <a:srgbClr val="000000"/>
                </a:solidFill>
                <a:latin typeface="Times New Roman"/>
                <a:ea typeface="Times New Roman"/>
                <a:cs typeface="Times New Roman"/>
                <a:sym typeface="Times New Roman"/>
              </a:rPr>
            </a:br>
            <a:r>
              <a:rPr lang="en-US" altLang="zh-CN" sz="1867">
                <a:solidFill>
                  <a:srgbClr val="000000"/>
                </a:solidFill>
                <a:latin typeface="Times New Roman"/>
                <a:ea typeface="Times New Roman"/>
                <a:cs typeface="Times New Roman"/>
                <a:sym typeface="Times New Roman"/>
              </a:rPr>
              <a:t>      on image content</a:t>
            </a:r>
            <a:endParaRPr sz="1467">
              <a:solidFill>
                <a:srgbClr val="000000"/>
              </a:solidFill>
              <a:latin typeface="Arial"/>
              <a:ea typeface="Arial"/>
              <a:cs typeface="Arial"/>
              <a:sym typeface="Arial"/>
            </a:endParaRPr>
          </a:p>
        </p:txBody>
      </p:sp>
      <p:sp>
        <p:nvSpPr>
          <p:cNvPr id="613" name="Google Shape;613;p76"/>
          <p:cNvSpPr/>
          <p:nvPr/>
        </p:nvSpPr>
        <p:spPr>
          <a:xfrm>
            <a:off x="6518643" y="3385312"/>
            <a:ext cx="3879200" cy="15904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614" name="Google Shape;614;p76"/>
          <p:cNvSpPr/>
          <p:nvPr/>
        </p:nvSpPr>
        <p:spPr>
          <a:xfrm>
            <a:off x="6518643" y="2606796"/>
            <a:ext cx="3879200" cy="57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endParaRPr sz="1867" b="1">
              <a:solidFill>
                <a:schemeClr val="lt1"/>
              </a:solidFill>
              <a:latin typeface="Times New Roman"/>
              <a:ea typeface="Times New Roman"/>
              <a:cs typeface="Times New Roman"/>
              <a:sym typeface="Times New Roman"/>
            </a:endParaRPr>
          </a:p>
        </p:txBody>
      </p:sp>
      <p:sp>
        <p:nvSpPr>
          <p:cNvPr id="615" name="Google Shape;615;p76"/>
          <p:cNvSpPr/>
          <p:nvPr/>
        </p:nvSpPr>
        <p:spPr>
          <a:xfrm>
            <a:off x="6665571" y="3509277"/>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6" name="Google Shape;616;p76"/>
          <p:cNvSpPr/>
          <p:nvPr/>
        </p:nvSpPr>
        <p:spPr>
          <a:xfrm>
            <a:off x="6770101" y="3652447"/>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7" name="Google Shape;617;p76"/>
          <p:cNvSpPr/>
          <p:nvPr/>
        </p:nvSpPr>
        <p:spPr>
          <a:xfrm>
            <a:off x="6884792" y="3806720"/>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8" name="Google Shape;618;p76"/>
          <p:cNvSpPr/>
          <p:nvPr/>
        </p:nvSpPr>
        <p:spPr>
          <a:xfrm>
            <a:off x="6999483" y="3968961"/>
            <a:ext cx="3258400" cy="568800"/>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619" name="Google Shape;619;p76"/>
          <p:cNvSpPr txBox="1"/>
          <p:nvPr/>
        </p:nvSpPr>
        <p:spPr>
          <a:xfrm>
            <a:off x="7188365" y="4595986"/>
            <a:ext cx="25396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Generated Stories</a:t>
            </a:r>
            <a:endParaRPr sz="1867" b="1">
              <a:solidFill>
                <a:schemeClr val="lt1"/>
              </a:solidFill>
              <a:latin typeface="Times New Roman"/>
              <a:ea typeface="Times New Roman"/>
              <a:cs typeface="Times New Roman"/>
              <a:sym typeface="Times New Roman"/>
            </a:endParaRPr>
          </a:p>
        </p:txBody>
      </p:sp>
      <p:sp>
        <p:nvSpPr>
          <p:cNvPr id="620" name="Google Shape;620;p76"/>
          <p:cNvSpPr/>
          <p:nvPr/>
        </p:nvSpPr>
        <p:spPr>
          <a:xfrm>
            <a:off x="8552401" y="1431151"/>
            <a:ext cx="1848400" cy="90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User Suggestion</a:t>
            </a:r>
            <a:endParaRPr sz="1867" b="1">
              <a:solidFill>
                <a:schemeClr val="lt1"/>
              </a:solidFill>
              <a:latin typeface="Times New Roman"/>
              <a:ea typeface="Times New Roman"/>
              <a:cs typeface="Times New Roman"/>
              <a:sym typeface="Times New Roman"/>
            </a:endParaRPr>
          </a:p>
        </p:txBody>
      </p:sp>
      <p:sp>
        <p:nvSpPr>
          <p:cNvPr id="621" name="Google Shape;621;p76"/>
          <p:cNvSpPr/>
          <p:nvPr/>
        </p:nvSpPr>
        <p:spPr>
          <a:xfrm>
            <a:off x="6515669" y="1423945"/>
            <a:ext cx="1848400" cy="908000"/>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Automated Suggester</a:t>
            </a:r>
            <a:endParaRPr sz="1867" b="1">
              <a:solidFill>
                <a:schemeClr val="lt1"/>
              </a:solidFill>
              <a:latin typeface="Times New Roman"/>
              <a:ea typeface="Times New Roman"/>
              <a:cs typeface="Times New Roman"/>
              <a:sym typeface="Times New Roman"/>
            </a:endParaRPr>
          </a:p>
        </p:txBody>
      </p:sp>
      <p:cxnSp>
        <p:nvCxnSpPr>
          <p:cNvPr id="622" name="Google Shape;622;p76"/>
          <p:cNvCxnSpPr>
            <a:stCxn id="621" idx="2"/>
            <a:endCxn id="614" idx="0"/>
          </p:cNvCxnSpPr>
          <p:nvPr/>
        </p:nvCxnSpPr>
        <p:spPr>
          <a:xfrm rot="-5400000" flipH="1">
            <a:off x="7811669" y="1960145"/>
            <a:ext cx="274800" cy="1018400"/>
          </a:xfrm>
          <a:prstGeom prst="bentConnector3">
            <a:avLst>
              <a:gd name="adj1" fmla="val 50009"/>
            </a:avLst>
          </a:prstGeom>
          <a:noFill/>
          <a:ln w="19050" cap="flat" cmpd="sng">
            <a:solidFill>
              <a:schemeClr val="dk1"/>
            </a:solidFill>
            <a:prstDash val="solid"/>
            <a:miter lim="800000"/>
            <a:headEnd type="none" w="sm" len="sm"/>
            <a:tailEnd type="triangle" w="med" len="med"/>
          </a:ln>
        </p:spPr>
      </p:cxnSp>
      <p:cxnSp>
        <p:nvCxnSpPr>
          <p:cNvPr id="623" name="Google Shape;623;p76"/>
          <p:cNvCxnSpPr>
            <a:stCxn id="620" idx="2"/>
            <a:endCxn id="614" idx="0"/>
          </p:cNvCxnSpPr>
          <p:nvPr/>
        </p:nvCxnSpPr>
        <p:spPr>
          <a:xfrm rot="5400000">
            <a:off x="8833601" y="1963751"/>
            <a:ext cx="267600" cy="1018400"/>
          </a:xfrm>
          <a:prstGeom prst="bentConnector3">
            <a:avLst>
              <a:gd name="adj1" fmla="val 50008"/>
            </a:avLst>
          </a:prstGeom>
          <a:noFill/>
          <a:ln w="19050" cap="flat" cmpd="sng">
            <a:solidFill>
              <a:schemeClr val="dk1"/>
            </a:solidFill>
            <a:prstDash val="solid"/>
            <a:miter lim="800000"/>
            <a:headEnd type="none" w="sm" len="sm"/>
            <a:tailEnd type="triangle" w="med" len="med"/>
          </a:ln>
        </p:spPr>
      </p:cxnSp>
      <p:cxnSp>
        <p:nvCxnSpPr>
          <p:cNvPr id="624" name="Google Shape;624;p76"/>
          <p:cNvCxnSpPr>
            <a:stCxn id="614" idx="2"/>
            <a:endCxn id="613" idx="0"/>
          </p:cNvCxnSpPr>
          <p:nvPr/>
        </p:nvCxnSpPr>
        <p:spPr>
          <a:xfrm>
            <a:off x="8458243" y="3184796"/>
            <a:ext cx="0" cy="200400"/>
          </a:xfrm>
          <a:prstGeom prst="straightConnector1">
            <a:avLst/>
          </a:prstGeom>
          <a:noFill/>
          <a:ln w="19050" cap="flat" cmpd="sng">
            <a:solidFill>
              <a:schemeClr val="dk1"/>
            </a:solidFill>
            <a:prstDash val="solid"/>
            <a:miter lim="800000"/>
            <a:headEnd type="none" w="sm" len="sm"/>
            <a:tailEnd type="triangle" w="med" len="med"/>
          </a:ln>
        </p:spPr>
      </p:cxnSp>
      <p:sp>
        <p:nvSpPr>
          <p:cNvPr id="625" name="Google Shape;625;p76"/>
          <p:cNvSpPr txBox="1"/>
          <p:nvPr/>
        </p:nvSpPr>
        <p:spPr>
          <a:xfrm>
            <a:off x="6749825" y="2723746"/>
            <a:ext cx="3416800" cy="379615"/>
          </a:xfrm>
          <a:prstGeom prst="rect">
            <a:avLst/>
          </a:prstGeom>
          <a:noFill/>
          <a:ln>
            <a:noFill/>
          </a:ln>
        </p:spPr>
        <p:txBody>
          <a:bodyPr spcFirstLastPara="1" wrap="square" lIns="91433" tIns="45700" rIns="91433" bIns="45700" anchor="t" anchorCtr="0">
            <a:spAutoFit/>
          </a:bodyPr>
          <a:lstStyle/>
          <a:p>
            <a:pPr algn="ctr">
              <a:buClr>
                <a:srgbClr val="000000"/>
              </a:buClr>
              <a:buSzPts val="1400"/>
            </a:pPr>
            <a:r>
              <a:rPr lang="en-US" altLang="zh-CN" sz="1867" b="1">
                <a:solidFill>
                  <a:schemeClr val="lt1"/>
                </a:solidFill>
                <a:latin typeface="Times New Roman"/>
                <a:ea typeface="Times New Roman"/>
                <a:cs typeface="Times New Roman"/>
                <a:sym typeface="Times New Roman"/>
              </a:rPr>
              <a:t>Prompt + Language Model</a:t>
            </a:r>
            <a:endParaRPr sz="1867" b="1">
              <a:solidFill>
                <a:schemeClr val="lt1"/>
              </a:solidFill>
              <a:latin typeface="Times New Roman"/>
              <a:ea typeface="Times New Roman"/>
              <a:cs typeface="Times New Roman"/>
              <a:sym typeface="Times New Roman"/>
            </a:endParaRPr>
          </a:p>
        </p:txBody>
      </p:sp>
      <p:cxnSp>
        <p:nvCxnSpPr>
          <p:cNvPr id="626" name="Google Shape;626;p76"/>
          <p:cNvCxnSpPr>
            <a:stCxn id="618" idx="1"/>
            <a:endCxn id="627" idx="0"/>
          </p:cNvCxnSpPr>
          <p:nvPr/>
        </p:nvCxnSpPr>
        <p:spPr>
          <a:xfrm>
            <a:off x="6999483" y="4253361"/>
            <a:ext cx="3004400" cy="1273600"/>
          </a:xfrm>
          <a:prstGeom prst="bentConnector4">
            <a:avLst>
              <a:gd name="adj1" fmla="val -2029"/>
              <a:gd name="adj2" fmla="val 65555"/>
            </a:avLst>
          </a:prstGeom>
          <a:noFill/>
          <a:ln w="12700" cap="flat" cmpd="sng">
            <a:solidFill>
              <a:schemeClr val="dk1"/>
            </a:solidFill>
            <a:prstDash val="solid"/>
            <a:round/>
            <a:headEnd type="none" w="sm" len="sm"/>
            <a:tailEnd type="triangle" w="med" len="med"/>
          </a:ln>
        </p:spPr>
      </p:cxnSp>
      <p:cxnSp>
        <p:nvCxnSpPr>
          <p:cNvPr id="628" name="Google Shape;628;p76"/>
          <p:cNvCxnSpPr>
            <a:stCxn id="617" idx="1"/>
            <a:endCxn id="629" idx="0"/>
          </p:cNvCxnSpPr>
          <p:nvPr/>
        </p:nvCxnSpPr>
        <p:spPr>
          <a:xfrm>
            <a:off x="6884792" y="4091120"/>
            <a:ext cx="2107600" cy="1436000"/>
          </a:xfrm>
          <a:prstGeom prst="bentConnector4">
            <a:avLst>
              <a:gd name="adj1" fmla="val -2892"/>
              <a:gd name="adj2" fmla="val 77942"/>
            </a:avLst>
          </a:prstGeom>
          <a:noFill/>
          <a:ln w="12700" cap="flat" cmpd="sng">
            <a:solidFill>
              <a:schemeClr val="dk1"/>
            </a:solidFill>
            <a:prstDash val="solid"/>
            <a:round/>
            <a:headEnd type="none" w="sm" len="sm"/>
            <a:tailEnd type="triangle" w="med" len="med"/>
          </a:ln>
        </p:spPr>
      </p:cxnSp>
      <p:cxnSp>
        <p:nvCxnSpPr>
          <p:cNvPr id="630" name="Google Shape;630;p76"/>
          <p:cNvCxnSpPr>
            <a:stCxn id="616" idx="1"/>
            <a:endCxn id="631" idx="0"/>
          </p:cNvCxnSpPr>
          <p:nvPr/>
        </p:nvCxnSpPr>
        <p:spPr>
          <a:xfrm>
            <a:off x="6770101" y="3936847"/>
            <a:ext cx="1204800" cy="1590000"/>
          </a:xfrm>
          <a:prstGeom prst="bentConnector4">
            <a:avLst>
              <a:gd name="adj1" fmla="val -5059"/>
              <a:gd name="adj2" fmla="val 87065"/>
            </a:avLst>
          </a:prstGeom>
          <a:noFill/>
          <a:ln w="12700" cap="flat" cmpd="sng">
            <a:solidFill>
              <a:schemeClr val="dk1"/>
            </a:solidFill>
            <a:prstDash val="solid"/>
            <a:round/>
            <a:headEnd type="none" w="sm" len="sm"/>
            <a:tailEnd type="triangle" w="med" len="med"/>
          </a:ln>
        </p:spPr>
      </p:cxnSp>
      <p:cxnSp>
        <p:nvCxnSpPr>
          <p:cNvPr id="632" name="Google Shape;632;p76"/>
          <p:cNvCxnSpPr>
            <a:stCxn id="615" idx="1"/>
            <a:endCxn id="633" idx="0"/>
          </p:cNvCxnSpPr>
          <p:nvPr/>
        </p:nvCxnSpPr>
        <p:spPr>
          <a:xfrm>
            <a:off x="6665571" y="3793677"/>
            <a:ext cx="278400" cy="1733200"/>
          </a:xfrm>
          <a:prstGeom prst="bentConnector4">
            <a:avLst>
              <a:gd name="adj1" fmla="val -24330"/>
              <a:gd name="adj2" fmla="val 93186"/>
            </a:avLst>
          </a:prstGeom>
          <a:noFill/>
          <a:ln w="12700" cap="flat" cmpd="sng">
            <a:solidFill>
              <a:schemeClr val="dk1"/>
            </a:solidFill>
            <a:prstDash val="solid"/>
            <a:round/>
            <a:headEnd type="none" w="sm" len="sm"/>
            <a:tailEnd type="triangle" w="med" len="med"/>
          </a:ln>
        </p:spPr>
      </p:cxnSp>
      <p:sp>
        <p:nvSpPr>
          <p:cNvPr id="633" name="Google Shape;633;p76"/>
          <p:cNvSpPr/>
          <p:nvPr/>
        </p:nvSpPr>
        <p:spPr>
          <a:xfrm>
            <a:off x="6549813" y="5527040"/>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4" name="Google Shape;634;p76" descr="Image with solid fill"/>
          <p:cNvPicPr preferRelativeResize="0"/>
          <p:nvPr/>
        </p:nvPicPr>
        <p:blipFill rotWithShape="1">
          <a:blip r:embed="rId3">
            <a:alphaModFix/>
          </a:blip>
          <a:srcRect/>
          <a:stretch/>
        </p:blipFill>
        <p:spPr>
          <a:xfrm>
            <a:off x="6669903" y="5647130"/>
            <a:ext cx="548220" cy="548220"/>
          </a:xfrm>
          <a:prstGeom prst="rect">
            <a:avLst/>
          </a:prstGeom>
          <a:noFill/>
          <a:ln>
            <a:noFill/>
          </a:ln>
        </p:spPr>
      </p:pic>
      <p:sp>
        <p:nvSpPr>
          <p:cNvPr id="631" name="Google Shape;631;p76"/>
          <p:cNvSpPr/>
          <p:nvPr/>
        </p:nvSpPr>
        <p:spPr>
          <a:xfrm>
            <a:off x="7580720" y="5527040"/>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5" name="Google Shape;635;p76" descr="Image with solid fill"/>
          <p:cNvPicPr preferRelativeResize="0"/>
          <p:nvPr/>
        </p:nvPicPr>
        <p:blipFill rotWithShape="1">
          <a:blip r:embed="rId3">
            <a:alphaModFix/>
          </a:blip>
          <a:srcRect/>
          <a:stretch/>
        </p:blipFill>
        <p:spPr>
          <a:xfrm>
            <a:off x="7693197" y="5647130"/>
            <a:ext cx="548220" cy="548220"/>
          </a:xfrm>
          <a:prstGeom prst="rect">
            <a:avLst/>
          </a:prstGeom>
          <a:noFill/>
          <a:ln>
            <a:noFill/>
          </a:ln>
        </p:spPr>
      </p:pic>
      <p:sp>
        <p:nvSpPr>
          <p:cNvPr id="629" name="Google Shape;629;p76"/>
          <p:cNvSpPr/>
          <p:nvPr/>
        </p:nvSpPr>
        <p:spPr>
          <a:xfrm>
            <a:off x="8598277" y="5527040"/>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6" name="Google Shape;636;p76" descr="Image with solid fill"/>
          <p:cNvPicPr preferRelativeResize="0"/>
          <p:nvPr/>
        </p:nvPicPr>
        <p:blipFill rotWithShape="1">
          <a:blip r:embed="rId3">
            <a:alphaModFix/>
          </a:blip>
          <a:srcRect/>
          <a:stretch/>
        </p:blipFill>
        <p:spPr>
          <a:xfrm>
            <a:off x="8718366" y="5647130"/>
            <a:ext cx="548220" cy="548220"/>
          </a:xfrm>
          <a:prstGeom prst="rect">
            <a:avLst/>
          </a:prstGeom>
          <a:noFill/>
          <a:ln>
            <a:noFill/>
          </a:ln>
        </p:spPr>
      </p:pic>
      <p:sp>
        <p:nvSpPr>
          <p:cNvPr id="627" name="Google Shape;627;p76"/>
          <p:cNvSpPr/>
          <p:nvPr/>
        </p:nvSpPr>
        <p:spPr>
          <a:xfrm>
            <a:off x="9609491" y="5527040"/>
            <a:ext cx="788400" cy="788400"/>
          </a:xfrm>
          <a:prstGeom prst="rect">
            <a:avLst/>
          </a:prstGeom>
          <a:solidFill>
            <a:srgbClr val="8296B0"/>
          </a:solidFill>
          <a:ln w="127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637" name="Google Shape;637;p76" descr="Image with solid fill"/>
          <p:cNvPicPr preferRelativeResize="0"/>
          <p:nvPr/>
        </p:nvPicPr>
        <p:blipFill rotWithShape="1">
          <a:blip r:embed="rId3">
            <a:alphaModFix/>
          </a:blip>
          <a:srcRect/>
          <a:stretch/>
        </p:blipFill>
        <p:spPr>
          <a:xfrm>
            <a:off x="9729579" y="5647130"/>
            <a:ext cx="548220" cy="5482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7"/>
          <p:cNvSpPr txBox="1"/>
          <p:nvPr/>
        </p:nvSpPr>
        <p:spPr>
          <a:xfrm>
            <a:off x="158304" y="-347314"/>
            <a:ext cx="11439336" cy="1325563"/>
          </a:xfrm>
          <a:prstGeom prst="rect">
            <a:avLst/>
          </a:prstGeom>
          <a:noFill/>
          <a:ln>
            <a:noFill/>
          </a:ln>
        </p:spPr>
        <p:txBody>
          <a:bodyPr spcFirstLastPara="1" wrap="square" lIns="91433" tIns="45700" rIns="91433" bIns="45700" anchor="b" anchorCtr="0">
            <a:normAutofit/>
          </a:bodyPr>
          <a:lstStyle/>
          <a:p>
            <a:pPr>
              <a:lnSpc>
                <a:spcPct val="90000"/>
              </a:lnSpc>
              <a:buClr>
                <a:srgbClr val="000000"/>
              </a:buClr>
              <a:buSzPts val="3200"/>
            </a:pPr>
            <a:r>
              <a:rPr lang="en-US" altLang="zh-CN" sz="4267">
                <a:solidFill>
                  <a:srgbClr val="000000"/>
                </a:solidFill>
                <a:latin typeface="Times New Roman"/>
                <a:ea typeface="Times New Roman"/>
                <a:cs typeface="Times New Roman"/>
                <a:sym typeface="Times New Roman"/>
              </a:rPr>
              <a:t>Bring Language Model to Story Generation</a:t>
            </a:r>
            <a:endParaRPr sz="4267">
              <a:solidFill>
                <a:srgbClr val="000000"/>
              </a:solidFill>
              <a:latin typeface="Times New Roman"/>
              <a:ea typeface="Times New Roman"/>
              <a:cs typeface="Times New Roman"/>
              <a:sym typeface="Times New Roman"/>
            </a:endParaRPr>
          </a:p>
        </p:txBody>
      </p:sp>
      <p:sp>
        <p:nvSpPr>
          <p:cNvPr id="644" name="Google Shape;644;p77"/>
          <p:cNvSpPr txBox="1"/>
          <p:nvPr/>
        </p:nvSpPr>
        <p:spPr>
          <a:xfrm>
            <a:off x="-239798" y="919998"/>
            <a:ext cx="6867167" cy="400069"/>
          </a:xfrm>
          <a:prstGeom prst="rect">
            <a:avLst/>
          </a:prstGeom>
          <a:noFill/>
          <a:ln>
            <a:noFill/>
          </a:ln>
        </p:spPr>
        <p:txBody>
          <a:bodyPr spcFirstLastPara="1" wrap="square" lIns="91433" tIns="45700" rIns="91433" bIns="45700" anchor="t" anchorCtr="0">
            <a:spAutoFit/>
          </a:bodyPr>
          <a:lstStyle/>
          <a:p>
            <a:pPr marL="457189" lvl="1">
              <a:buClr>
                <a:srgbClr val="C00000"/>
              </a:buClr>
              <a:buSzPts val="1500"/>
            </a:pPr>
            <a:r>
              <a:rPr lang="en-US" altLang="zh-CN" sz="2000" i="1">
                <a:solidFill>
                  <a:srgbClr val="C00000"/>
                </a:solidFill>
                <a:latin typeface="Times New Roman"/>
                <a:ea typeface="Times New Roman"/>
                <a:cs typeface="Times New Roman"/>
                <a:sym typeface="Times New Roman"/>
              </a:rPr>
              <a:t>Basic Principle: Visual + Text Interactive Generation</a:t>
            </a:r>
            <a:endParaRPr sz="1467"/>
          </a:p>
        </p:txBody>
      </p:sp>
      <p:sp>
        <p:nvSpPr>
          <p:cNvPr id="645" name="Google Shape;645;p77"/>
          <p:cNvSpPr txBox="1"/>
          <p:nvPr/>
        </p:nvSpPr>
        <p:spPr>
          <a:xfrm>
            <a:off x="2937829" y="1844510"/>
            <a:ext cx="671979" cy="666937"/>
          </a:xfrm>
          <a:prstGeom prst="rect">
            <a:avLst/>
          </a:prstGeom>
          <a:noFill/>
          <a:ln>
            <a:noFill/>
          </a:ln>
        </p:spPr>
        <p:txBody>
          <a:bodyPr spcFirstLastPara="1" wrap="square" lIns="91433" tIns="45700" rIns="91433" bIns="45700" anchor="t" anchorCtr="0">
            <a:spAutoFit/>
          </a:bodyPr>
          <a:lstStyle/>
          <a:p>
            <a:pPr>
              <a:buClr>
                <a:srgbClr val="000000"/>
              </a:buClr>
              <a:buSzPts val="1400"/>
            </a:pPr>
            <a:r>
              <a:rPr lang="en-US" altLang="zh-CN" sz="1867">
                <a:solidFill>
                  <a:srgbClr val="000000"/>
                </a:solidFill>
                <a:latin typeface="Times New Roman"/>
                <a:ea typeface="Times New Roman"/>
                <a:cs typeface="Times New Roman"/>
                <a:sym typeface="Times New Roman"/>
              </a:rPr>
              <a:t>CNN</a:t>
            </a:r>
            <a:endParaRPr sz="1867">
              <a:solidFill>
                <a:srgbClr val="000000"/>
              </a:solidFill>
              <a:latin typeface="Times New Roman"/>
              <a:ea typeface="Times New Roman"/>
              <a:cs typeface="Times New Roman"/>
              <a:sym typeface="Times New Roman"/>
            </a:endParaRPr>
          </a:p>
        </p:txBody>
      </p:sp>
      <p:sp>
        <p:nvSpPr>
          <p:cNvPr id="646" name="Google Shape;646;p77"/>
          <p:cNvSpPr/>
          <p:nvPr/>
        </p:nvSpPr>
        <p:spPr>
          <a:xfrm>
            <a:off x="447300" y="5036881"/>
            <a:ext cx="7721339" cy="1535223"/>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692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Next Sentence</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Generation</a:t>
            </a:r>
            <a:endParaRPr sz="1467"/>
          </a:p>
        </p:txBody>
      </p:sp>
      <p:sp>
        <p:nvSpPr>
          <p:cNvPr id="647" name="Google Shape;647;p77"/>
          <p:cNvSpPr/>
          <p:nvPr/>
        </p:nvSpPr>
        <p:spPr>
          <a:xfrm>
            <a:off x="447300" y="3227985"/>
            <a:ext cx="6598611" cy="1422859"/>
          </a:xfrm>
          <a:custGeom>
            <a:avLst/>
            <a:gdLst/>
            <a:ahLst/>
            <a:cxnLst/>
            <a:rect l="l" t="t" r="r" b="b"/>
            <a:pathLst>
              <a:path w="6571392" h="1422859" extrusionOk="0">
                <a:moveTo>
                  <a:pt x="0" y="0"/>
                </a:moveTo>
                <a:lnTo>
                  <a:pt x="6571392" y="0"/>
                </a:lnTo>
                <a:lnTo>
                  <a:pt x="6571392" y="1422859"/>
                </a:lnTo>
                <a:lnTo>
                  <a:pt x="0" y="1422859"/>
                </a:lnTo>
                <a:lnTo>
                  <a:pt x="0" y="0"/>
                </a:lnTo>
                <a:close/>
              </a:path>
            </a:pathLst>
          </a:cu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422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Explicit Key Information</a:t>
            </a:r>
            <a:endParaRPr sz="2000" b="1">
              <a:solidFill>
                <a:srgbClr val="000000"/>
              </a:solidFill>
              <a:latin typeface="Times New Roman"/>
              <a:ea typeface="Times New Roman"/>
              <a:cs typeface="Times New Roman"/>
              <a:sym typeface="Times New Roman"/>
            </a:endParaRPr>
          </a:p>
        </p:txBody>
      </p:sp>
      <p:sp>
        <p:nvSpPr>
          <p:cNvPr id="648" name="Google Shape;648;p77"/>
          <p:cNvSpPr/>
          <p:nvPr/>
        </p:nvSpPr>
        <p:spPr>
          <a:xfrm>
            <a:off x="450495" y="1405684"/>
            <a:ext cx="6591239" cy="1535221"/>
          </a:xfrm>
          <a:prstGeom prst="rect">
            <a:avLst/>
          </a:prstGeom>
          <a:solidFill>
            <a:srgbClr val="D5D5D6"/>
          </a:solidFill>
          <a:ln w="9525" cap="flat" cmpd="sng">
            <a:solidFill>
              <a:srgbClr val="000000"/>
            </a:solidFill>
            <a:prstDash val="solid"/>
            <a:round/>
            <a:headEnd type="none" w="sm" len="sm"/>
            <a:tailEnd type="none" w="sm" len="sm"/>
          </a:ln>
        </p:spPr>
        <p:txBody>
          <a:bodyPr spcFirstLastPara="1" wrap="square" lIns="142233" tIns="142233" rIns="4756100" bIns="142233" anchor="ctr" anchorCtr="0">
            <a:noAutofit/>
          </a:bodyPr>
          <a:lstStyle/>
          <a:p>
            <a:pPr>
              <a:lnSpc>
                <a:spcPct val="90000"/>
              </a:lnSpc>
              <a:buClr>
                <a:srgbClr val="000000"/>
              </a:buClr>
              <a:buSzPts val="1500"/>
            </a:pPr>
            <a:r>
              <a:rPr lang="en-US" altLang="zh-CN" sz="2000" b="1">
                <a:solidFill>
                  <a:srgbClr val="000000"/>
                </a:solidFill>
                <a:latin typeface="Times New Roman"/>
                <a:ea typeface="Times New Roman"/>
                <a:cs typeface="Times New Roman"/>
                <a:sym typeface="Times New Roman"/>
              </a:rPr>
              <a:t>Background</a:t>
            </a:r>
            <a:endParaRPr sz="1467"/>
          </a:p>
          <a:p>
            <a:pPr>
              <a:lnSpc>
                <a:spcPct val="90000"/>
              </a:lnSpc>
              <a:spcBef>
                <a:spcPts val="667"/>
              </a:spcBef>
              <a:buClr>
                <a:srgbClr val="000000"/>
              </a:buClr>
              <a:buSzPts val="1500"/>
            </a:pPr>
            <a:r>
              <a:rPr lang="en-US" altLang="zh-CN" sz="2000" b="1">
                <a:solidFill>
                  <a:srgbClr val="000000"/>
                </a:solidFill>
                <a:latin typeface="Times New Roman"/>
                <a:ea typeface="Times New Roman"/>
                <a:cs typeface="Times New Roman"/>
                <a:sym typeface="Times New Roman"/>
              </a:rPr>
              <a:t>Context</a:t>
            </a:r>
            <a:endParaRPr sz="2000" b="1">
              <a:solidFill>
                <a:srgbClr val="000000"/>
              </a:solidFill>
              <a:latin typeface="Times New Roman"/>
              <a:ea typeface="Times New Roman"/>
              <a:cs typeface="Times New Roman"/>
              <a:sym typeface="Times New Roman"/>
            </a:endParaRPr>
          </a:p>
        </p:txBody>
      </p:sp>
      <p:sp>
        <p:nvSpPr>
          <p:cNvPr id="649" name="Google Shape;649;p77"/>
          <p:cNvSpPr/>
          <p:nvPr/>
        </p:nvSpPr>
        <p:spPr>
          <a:xfrm>
            <a:off x="3904883" y="1546115"/>
            <a:ext cx="2009288" cy="1339525"/>
          </a:xfrm>
          <a:custGeom>
            <a:avLst/>
            <a:gdLst/>
            <a:ahLst/>
            <a:cxnLst/>
            <a:rect l="l" t="t" r="r" b="b"/>
            <a:pathLst>
              <a:path w="2009288" h="1339525" extrusionOk="0">
                <a:moveTo>
                  <a:pt x="0" y="133953"/>
                </a:moveTo>
                <a:cubicBezTo>
                  <a:pt x="0" y="59973"/>
                  <a:pt x="59973" y="0"/>
                  <a:pt x="133953" y="0"/>
                </a:cubicBezTo>
                <a:lnTo>
                  <a:pt x="1875336" y="0"/>
                </a:lnTo>
                <a:cubicBezTo>
                  <a:pt x="1949316" y="0"/>
                  <a:pt x="2009289" y="59973"/>
                  <a:pt x="2009289" y="133953"/>
                </a:cubicBezTo>
                <a:cubicBezTo>
                  <a:pt x="2009289" y="491160"/>
                  <a:pt x="2009288" y="848366"/>
                  <a:pt x="2009288" y="1205573"/>
                </a:cubicBezTo>
                <a:cubicBezTo>
                  <a:pt x="2009288" y="1279553"/>
                  <a:pt x="1949315" y="1339526"/>
                  <a:pt x="1875335" y="1339526"/>
                </a:cubicBezTo>
                <a:lnTo>
                  <a:pt x="133953" y="1339525"/>
                </a:lnTo>
                <a:cubicBezTo>
                  <a:pt x="59973" y="1339525"/>
                  <a:pt x="0" y="1279552"/>
                  <a:pt x="0" y="1205572"/>
                </a:cubicBezTo>
                <a:lnTo>
                  <a:pt x="0" y="133953"/>
                </a:lnTo>
                <a:close/>
              </a:path>
            </a:pathLst>
          </a:custGeom>
          <a:solidFill>
            <a:srgbClr val="D5D5D6"/>
          </a:solidFill>
          <a:ln>
            <a:noFill/>
          </a:ln>
        </p:spPr>
        <p:txBody>
          <a:bodyPr spcFirstLastPara="1" wrap="square" lIns="264000" tIns="264000" rIns="264000" bIns="264000" anchor="ctr" anchorCtr="0">
            <a:noAutofit/>
          </a:bodyPr>
          <a:lstStyle/>
          <a:p>
            <a:pPr algn="ctr">
              <a:lnSpc>
                <a:spcPct val="90000"/>
              </a:lnSpc>
              <a:buClr>
                <a:schemeClr val="dk1"/>
              </a:buClr>
              <a:buSzPts val="4400"/>
            </a:pPr>
            <a:endParaRPr sz="5867">
              <a:solidFill>
                <a:srgbClr val="FFFFFF"/>
              </a:solidFill>
              <a:latin typeface="Times New Roman"/>
              <a:ea typeface="Times New Roman"/>
              <a:cs typeface="Times New Roman"/>
              <a:sym typeface="Times New Roman"/>
            </a:endParaRPr>
          </a:p>
        </p:txBody>
      </p:sp>
      <p:sp>
        <p:nvSpPr>
          <p:cNvPr id="650" name="Google Shape;650;p77"/>
          <p:cNvSpPr txBox="1"/>
          <p:nvPr/>
        </p:nvSpPr>
        <p:spPr>
          <a:xfrm>
            <a:off x="503435" y="4221783"/>
            <a:ext cx="2252504"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Prompt learning</a:t>
            </a:r>
            <a:endParaRPr sz="1867">
              <a:solidFill>
                <a:srgbClr val="000000"/>
              </a:solidFill>
              <a:latin typeface="Times New Roman"/>
              <a:ea typeface="Times New Roman"/>
              <a:cs typeface="Times New Roman"/>
              <a:sym typeface="Times New Roman"/>
            </a:endParaRPr>
          </a:p>
        </p:txBody>
      </p:sp>
      <p:sp>
        <p:nvSpPr>
          <p:cNvPr id="651" name="Google Shape;651;p77"/>
          <p:cNvSpPr/>
          <p:nvPr/>
        </p:nvSpPr>
        <p:spPr>
          <a:xfrm>
            <a:off x="2935519" y="3332606"/>
            <a:ext cx="4051464" cy="1213620"/>
          </a:xfrm>
          <a:prstGeom prst="rect">
            <a:avLst/>
          </a:prstGeom>
          <a:solidFill>
            <a:srgbClr val="AEABAB"/>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52" name="Google Shape;652;p77"/>
          <p:cNvSpPr/>
          <p:nvPr/>
        </p:nvSpPr>
        <p:spPr>
          <a:xfrm>
            <a:off x="3026957" y="3402768"/>
            <a:ext cx="1610745" cy="1073817"/>
          </a:xfrm>
          <a:custGeom>
            <a:avLst/>
            <a:gdLst/>
            <a:ahLst/>
            <a:cxnLst/>
            <a:rect l="l" t="t" r="r" b="b"/>
            <a:pathLst>
              <a:path w="1610746" h="1073817" extrusionOk="0">
                <a:moveTo>
                  <a:pt x="0" y="0"/>
                </a:moveTo>
                <a:lnTo>
                  <a:pt x="1610746" y="0"/>
                </a:lnTo>
                <a:lnTo>
                  <a:pt x="1610746" y="1073817"/>
                </a:lnTo>
                <a:lnTo>
                  <a:pt x="0" y="1073817"/>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90000"/>
              </a:lnSpc>
              <a:buClr>
                <a:srgbClr val="FFFFFF"/>
              </a:buClr>
              <a:buSzPts val="1800"/>
            </a:pPr>
            <a:r>
              <a:rPr lang="en-US" altLang="zh-CN" sz="2400">
                <a:solidFill>
                  <a:srgbClr val="FFFFFF"/>
                </a:solidFill>
                <a:latin typeface="Times New Roman"/>
                <a:ea typeface="Times New Roman"/>
                <a:cs typeface="Times New Roman"/>
                <a:sym typeface="Times New Roman"/>
              </a:rPr>
              <a:t>Keyword</a:t>
            </a:r>
            <a:endParaRPr sz="2400">
              <a:solidFill>
                <a:srgbClr val="FFFFFF"/>
              </a:solidFill>
              <a:latin typeface="Times New Roman"/>
              <a:ea typeface="Times New Roman"/>
              <a:cs typeface="Times New Roman"/>
              <a:sym typeface="Times New Roman"/>
            </a:endParaRPr>
          </a:p>
        </p:txBody>
      </p:sp>
      <p:sp>
        <p:nvSpPr>
          <p:cNvPr id="653" name="Google Shape;653;p77"/>
          <p:cNvSpPr/>
          <p:nvPr/>
        </p:nvSpPr>
        <p:spPr>
          <a:xfrm>
            <a:off x="5333368" y="3404068"/>
            <a:ext cx="1565737" cy="1043825"/>
          </a:xfrm>
          <a:custGeom>
            <a:avLst/>
            <a:gdLst/>
            <a:ahLst/>
            <a:cxnLst/>
            <a:rect l="l" t="t" r="r" b="b"/>
            <a:pathLst>
              <a:path w="1565738" h="1043825" extrusionOk="0">
                <a:moveTo>
                  <a:pt x="0" y="0"/>
                </a:moveTo>
                <a:lnTo>
                  <a:pt x="1565738" y="0"/>
                </a:lnTo>
                <a:lnTo>
                  <a:pt x="1565738" y="1043825"/>
                </a:lnTo>
                <a:lnTo>
                  <a:pt x="0" y="1043825"/>
                </a:lnTo>
                <a:lnTo>
                  <a:pt x="0" y="0"/>
                </a:lnTo>
                <a:close/>
              </a:path>
            </a:pathLst>
          </a:custGeom>
          <a:solidFill>
            <a:srgbClr val="6F6F74"/>
          </a:solidFill>
          <a:ln w="9525" cap="flat" cmpd="sng">
            <a:solidFill>
              <a:srgbClr val="000000"/>
            </a:solidFill>
            <a:prstDash val="solid"/>
            <a:miter lim="800000"/>
            <a:headEnd type="none" w="sm" len="sm"/>
            <a:tailEnd type="none" w="sm" len="sm"/>
          </a:ln>
        </p:spPr>
        <p:txBody>
          <a:bodyPr spcFirstLastPara="1" wrap="square" lIns="121900" tIns="121900" rIns="121900" bIns="121900" anchor="ctr" anchorCtr="0">
            <a:noAutofit/>
          </a:bodyPr>
          <a:lstStyle/>
          <a:p>
            <a:pPr algn="ctr">
              <a:lnSpc>
                <a:spcPct val="80000"/>
              </a:lnSpc>
              <a:buClr>
                <a:srgbClr val="FFFFFF"/>
              </a:buClr>
              <a:buSzPts val="1800"/>
            </a:pPr>
            <a:r>
              <a:rPr lang="en-US" altLang="zh-CN" sz="2400">
                <a:solidFill>
                  <a:srgbClr val="FFFFFF"/>
                </a:solidFill>
                <a:latin typeface="Times New Roman"/>
                <a:ea typeface="Times New Roman"/>
                <a:cs typeface="Times New Roman"/>
                <a:sym typeface="Times New Roman"/>
              </a:rPr>
              <a:t>Emotion</a:t>
            </a:r>
            <a:endParaRPr sz="2400">
              <a:solidFill>
                <a:srgbClr val="FFFFFF"/>
              </a:solidFill>
              <a:latin typeface="Times New Roman"/>
              <a:ea typeface="Times New Roman"/>
              <a:cs typeface="Times New Roman"/>
              <a:sym typeface="Times New Roman"/>
            </a:endParaRPr>
          </a:p>
        </p:txBody>
      </p:sp>
      <p:sp>
        <p:nvSpPr>
          <p:cNvPr id="654" name="Google Shape;654;p77"/>
          <p:cNvSpPr/>
          <p:nvPr/>
        </p:nvSpPr>
        <p:spPr>
          <a:xfrm>
            <a:off x="4790882" y="3754161"/>
            <a:ext cx="389305" cy="389307"/>
          </a:xfrm>
          <a:prstGeom prst="mathPlus">
            <a:avLst>
              <a:gd name="adj1" fmla="val 10847"/>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55" name="Google Shape;655;p77"/>
          <p:cNvSpPr/>
          <p:nvPr/>
        </p:nvSpPr>
        <p:spPr>
          <a:xfrm>
            <a:off x="11403624" y="0"/>
            <a:ext cx="788377" cy="6858000"/>
          </a:xfrm>
          <a:prstGeom prst="rect">
            <a:avLst/>
          </a:prstGeom>
          <a:solidFill>
            <a:srgbClr val="F0F0F0"/>
          </a:solid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56" name="Google Shape;656;p77"/>
          <p:cNvCxnSpPr>
            <a:stCxn id="651" idx="3"/>
            <a:endCxn id="657" idx="1"/>
          </p:cNvCxnSpPr>
          <p:nvPr/>
        </p:nvCxnSpPr>
        <p:spPr>
          <a:xfrm rot="10800000" flipH="1">
            <a:off x="6986983" y="3028615"/>
            <a:ext cx="453200" cy="910800"/>
          </a:xfrm>
          <a:prstGeom prst="bentConnector3">
            <a:avLst>
              <a:gd name="adj1" fmla="val 49993"/>
            </a:avLst>
          </a:prstGeom>
          <a:noFill/>
          <a:ln w="19050" cap="flat" cmpd="sng">
            <a:solidFill>
              <a:srgbClr val="171616"/>
            </a:solidFill>
            <a:prstDash val="solid"/>
            <a:miter lim="800000"/>
            <a:headEnd type="none" w="sm" len="sm"/>
            <a:tailEnd type="triangle" w="med" len="med"/>
          </a:ln>
        </p:spPr>
      </p:cxnSp>
      <p:cxnSp>
        <p:nvCxnSpPr>
          <p:cNvPr id="658" name="Google Shape;658;p77"/>
          <p:cNvCxnSpPr>
            <a:endCxn id="651" idx="0"/>
          </p:cNvCxnSpPr>
          <p:nvPr/>
        </p:nvCxnSpPr>
        <p:spPr>
          <a:xfrm>
            <a:off x="4961251" y="2941005"/>
            <a:ext cx="0" cy="391600"/>
          </a:xfrm>
          <a:prstGeom prst="straightConnector1">
            <a:avLst/>
          </a:prstGeom>
          <a:noFill/>
          <a:ln w="19050" cap="flat" cmpd="sng">
            <a:solidFill>
              <a:schemeClr val="dk1"/>
            </a:solidFill>
            <a:prstDash val="solid"/>
            <a:miter lim="800000"/>
            <a:headEnd type="none" w="sm" len="sm"/>
            <a:tailEnd type="triangle" w="med" len="med"/>
          </a:ln>
        </p:spPr>
      </p:cxnSp>
      <p:sp>
        <p:nvSpPr>
          <p:cNvPr id="659" name="Google Shape;659;p77"/>
          <p:cNvSpPr txBox="1"/>
          <p:nvPr/>
        </p:nvSpPr>
        <p:spPr>
          <a:xfrm>
            <a:off x="503433" y="2508030"/>
            <a:ext cx="2029515"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Real-time</a:t>
            </a:r>
            <a:endParaRPr sz="1867">
              <a:solidFill>
                <a:srgbClr val="000000"/>
              </a:solidFill>
              <a:latin typeface="Times New Roman"/>
              <a:ea typeface="Times New Roman"/>
              <a:cs typeface="Times New Roman"/>
              <a:sym typeface="Times New Roman"/>
            </a:endParaRPr>
          </a:p>
        </p:txBody>
      </p:sp>
      <p:sp>
        <p:nvSpPr>
          <p:cNvPr id="660" name="Google Shape;660;p77"/>
          <p:cNvSpPr/>
          <p:nvPr/>
        </p:nvSpPr>
        <p:spPr>
          <a:xfrm>
            <a:off x="2937829" y="5211414"/>
            <a:ext cx="2503464" cy="123866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cxnSp>
        <p:nvCxnSpPr>
          <p:cNvPr id="661" name="Google Shape;661;p77"/>
          <p:cNvCxnSpPr>
            <a:stCxn id="651" idx="2"/>
            <a:endCxn id="660" idx="0"/>
          </p:cNvCxnSpPr>
          <p:nvPr/>
        </p:nvCxnSpPr>
        <p:spPr>
          <a:xfrm rot="5400000">
            <a:off x="4242851" y="4493025"/>
            <a:ext cx="665200" cy="771600"/>
          </a:xfrm>
          <a:prstGeom prst="bentConnector3">
            <a:avLst>
              <a:gd name="adj1" fmla="val 50007"/>
            </a:avLst>
          </a:prstGeom>
          <a:noFill/>
          <a:ln w="19050" cap="flat" cmpd="sng">
            <a:solidFill>
              <a:schemeClr val="dk1"/>
            </a:solidFill>
            <a:prstDash val="solid"/>
            <a:miter lim="800000"/>
            <a:headEnd type="none" w="sm" len="sm"/>
            <a:tailEnd type="triangle" w="med" len="med"/>
          </a:ln>
        </p:spPr>
      </p:cxnSp>
      <p:cxnSp>
        <p:nvCxnSpPr>
          <p:cNvPr id="662" name="Google Shape;662;p77"/>
          <p:cNvCxnSpPr>
            <a:stCxn id="651" idx="2"/>
            <a:endCxn id="663" idx="0"/>
          </p:cNvCxnSpPr>
          <p:nvPr/>
        </p:nvCxnSpPr>
        <p:spPr>
          <a:xfrm rot="-5400000" flipH="1">
            <a:off x="5536651" y="3970825"/>
            <a:ext cx="665200" cy="1816000"/>
          </a:xfrm>
          <a:prstGeom prst="bentConnector3">
            <a:avLst>
              <a:gd name="adj1" fmla="val 50007"/>
            </a:avLst>
          </a:prstGeom>
          <a:noFill/>
          <a:ln w="19050" cap="flat" cmpd="sng">
            <a:solidFill>
              <a:schemeClr val="dk1"/>
            </a:solidFill>
            <a:prstDash val="solid"/>
            <a:miter lim="800000"/>
            <a:headEnd type="none" w="sm" len="sm"/>
            <a:tailEnd type="triangle" w="med" len="med"/>
          </a:ln>
        </p:spPr>
      </p:cxnSp>
      <p:sp>
        <p:nvSpPr>
          <p:cNvPr id="664" name="Google Shape;664;p77"/>
          <p:cNvSpPr txBox="1"/>
          <p:nvPr/>
        </p:nvSpPr>
        <p:spPr>
          <a:xfrm>
            <a:off x="503434" y="6146670"/>
            <a:ext cx="2101855" cy="379615"/>
          </a:xfrm>
          <a:prstGeom prst="rect">
            <a:avLst/>
          </a:prstGeom>
          <a:noFill/>
          <a:ln>
            <a:noFill/>
          </a:ln>
        </p:spPr>
        <p:txBody>
          <a:bodyPr spcFirstLastPara="1" wrap="square" lIns="91433" tIns="45700" rIns="91433" bIns="45700" anchor="t" anchorCtr="0">
            <a:spAutoFit/>
          </a:bodyPr>
          <a:lstStyle/>
          <a:p>
            <a:pPr marL="287859" indent="-287859">
              <a:buClr>
                <a:srgbClr val="000000"/>
              </a:buClr>
              <a:buSzPts val="1400"/>
              <a:buFont typeface="Arial"/>
              <a:buChar char="•"/>
            </a:pPr>
            <a:r>
              <a:rPr lang="en-US" altLang="zh-CN" sz="1867">
                <a:solidFill>
                  <a:srgbClr val="000000"/>
                </a:solidFill>
                <a:latin typeface="Times New Roman"/>
                <a:ea typeface="Times New Roman"/>
                <a:cs typeface="Times New Roman"/>
                <a:sym typeface="Times New Roman"/>
              </a:rPr>
              <a:t>Visual &amp; Text</a:t>
            </a:r>
            <a:endParaRPr sz="1867">
              <a:solidFill>
                <a:srgbClr val="000000"/>
              </a:solidFill>
              <a:latin typeface="Times New Roman"/>
              <a:ea typeface="Times New Roman"/>
              <a:cs typeface="Times New Roman"/>
              <a:sym typeface="Times New Roman"/>
            </a:endParaRPr>
          </a:p>
        </p:txBody>
      </p:sp>
      <p:sp>
        <p:nvSpPr>
          <p:cNvPr id="657" name="Google Shape;657;p77"/>
          <p:cNvSpPr/>
          <p:nvPr/>
        </p:nvSpPr>
        <p:spPr>
          <a:xfrm>
            <a:off x="7440219" y="1390243"/>
            <a:ext cx="2770581" cy="3276365"/>
          </a:xfrm>
          <a:prstGeom prst="rect">
            <a:avLst/>
          </a:prstGeom>
          <a:solidFill>
            <a:srgbClr val="FFFFCC"/>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65" name="Google Shape;665;p77"/>
          <p:cNvCxnSpPr>
            <a:stCxn id="646" idx="1"/>
            <a:endCxn id="648" idx="1"/>
          </p:cNvCxnSpPr>
          <p:nvPr/>
        </p:nvCxnSpPr>
        <p:spPr>
          <a:xfrm rot="10800000" flipH="1">
            <a:off x="447300" y="2173291"/>
            <a:ext cx="3200" cy="3631200"/>
          </a:xfrm>
          <a:prstGeom prst="bentConnector3">
            <a:avLst>
              <a:gd name="adj1" fmla="val -6927303"/>
            </a:avLst>
          </a:prstGeom>
          <a:noFill/>
          <a:ln w="19050" cap="flat" cmpd="sng">
            <a:solidFill>
              <a:schemeClr val="dk1"/>
            </a:solidFill>
            <a:prstDash val="solid"/>
            <a:miter lim="800000"/>
            <a:headEnd type="none" w="sm" len="sm"/>
            <a:tailEnd type="triangle" w="med" len="med"/>
          </a:ln>
        </p:spPr>
      </p:cxnSp>
      <p:sp>
        <p:nvSpPr>
          <p:cNvPr id="666" name="Google Shape;666;p77"/>
          <p:cNvSpPr/>
          <p:nvPr/>
        </p:nvSpPr>
        <p:spPr>
          <a:xfrm>
            <a:off x="2935519" y="1469215"/>
            <a:ext cx="3264464" cy="68639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Marcus was collecting shells on the beach.</a:t>
            </a:r>
            <a:endParaRPr sz="1600">
              <a:solidFill>
                <a:schemeClr val="dk1"/>
              </a:solidFill>
              <a:latin typeface="Times New Roman"/>
              <a:ea typeface="Times New Roman"/>
              <a:cs typeface="Times New Roman"/>
              <a:sym typeface="Times New Roman"/>
            </a:endParaRPr>
          </a:p>
        </p:txBody>
      </p:sp>
      <p:sp>
        <p:nvSpPr>
          <p:cNvPr id="667" name="Google Shape;667;p77"/>
          <p:cNvSpPr/>
          <p:nvPr/>
        </p:nvSpPr>
        <p:spPr>
          <a:xfrm>
            <a:off x="2937829" y="2213844"/>
            <a:ext cx="3256752" cy="68639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r>
              <a:rPr lang="en-US" altLang="zh-CN" sz="1600">
                <a:solidFill>
                  <a:schemeClr val="dk1"/>
                </a:solidFill>
                <a:latin typeface="Times New Roman"/>
                <a:ea typeface="Times New Roman"/>
                <a:cs typeface="Times New Roman"/>
                <a:sym typeface="Times New Roman"/>
              </a:rPr>
              <a:t>He picked up a large beautiful shell.</a:t>
            </a:r>
            <a:endParaRPr sz="1600">
              <a:solidFill>
                <a:schemeClr val="lt1"/>
              </a:solidFill>
              <a:latin typeface="Times New Roman"/>
              <a:ea typeface="Times New Roman"/>
              <a:cs typeface="Times New Roman"/>
              <a:sym typeface="Times New Roman"/>
            </a:endParaRPr>
          </a:p>
        </p:txBody>
      </p:sp>
      <p:pic>
        <p:nvPicPr>
          <p:cNvPr id="668" name="Google Shape;668;p77"/>
          <p:cNvPicPr preferRelativeResize="0"/>
          <p:nvPr/>
        </p:nvPicPr>
        <p:blipFill rotWithShape="1">
          <a:blip r:embed="rId3">
            <a:alphaModFix/>
          </a:blip>
          <a:srcRect/>
          <a:stretch/>
        </p:blipFill>
        <p:spPr>
          <a:xfrm>
            <a:off x="6253858" y="1476475"/>
            <a:ext cx="668151" cy="668151"/>
          </a:xfrm>
          <a:prstGeom prst="rect">
            <a:avLst/>
          </a:prstGeom>
          <a:noFill/>
          <a:ln w="12700" cap="flat" cmpd="sng">
            <a:solidFill>
              <a:schemeClr val="dk1"/>
            </a:solidFill>
            <a:prstDash val="solid"/>
            <a:round/>
            <a:headEnd type="none" w="sm" len="sm"/>
            <a:tailEnd type="none" w="sm" len="sm"/>
          </a:ln>
        </p:spPr>
      </p:pic>
      <p:pic>
        <p:nvPicPr>
          <p:cNvPr id="669" name="Google Shape;669;p77"/>
          <p:cNvPicPr preferRelativeResize="0"/>
          <p:nvPr/>
        </p:nvPicPr>
        <p:blipFill rotWithShape="1">
          <a:blip r:embed="rId4">
            <a:alphaModFix/>
          </a:blip>
          <a:srcRect/>
          <a:stretch/>
        </p:blipFill>
        <p:spPr>
          <a:xfrm>
            <a:off x="6253855" y="2217343"/>
            <a:ext cx="676219" cy="676219"/>
          </a:xfrm>
          <a:prstGeom prst="rect">
            <a:avLst/>
          </a:prstGeom>
          <a:noFill/>
          <a:ln w="12700" cap="flat" cmpd="sng">
            <a:solidFill>
              <a:schemeClr val="dk1"/>
            </a:solidFill>
            <a:prstDash val="solid"/>
            <a:round/>
            <a:headEnd type="none" w="sm" len="sm"/>
            <a:tailEnd type="none" w="sm" len="sm"/>
          </a:ln>
        </p:spPr>
      </p:pic>
      <p:sp>
        <p:nvSpPr>
          <p:cNvPr id="670" name="Google Shape;670;p77"/>
          <p:cNvSpPr/>
          <p:nvPr/>
        </p:nvSpPr>
        <p:spPr>
          <a:xfrm>
            <a:off x="3004806" y="5620599"/>
            <a:ext cx="2388095" cy="788805"/>
          </a:xfrm>
          <a:prstGeom prst="rect">
            <a:avLst/>
          </a:prstGeom>
          <a:blipFill rotWithShape="1">
            <a:blip r:embed="rId5">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71" name="Google Shape;671;p77"/>
          <p:cNvSpPr txBox="1"/>
          <p:nvPr/>
        </p:nvSpPr>
        <p:spPr>
          <a:xfrm>
            <a:off x="2935519" y="5221967"/>
            <a:ext cx="2505455"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Text Pipeline</a:t>
            </a:r>
            <a:endParaRPr sz="1867">
              <a:solidFill>
                <a:schemeClr val="lt1"/>
              </a:solidFill>
              <a:latin typeface="Times New Roman"/>
              <a:ea typeface="Times New Roman"/>
              <a:cs typeface="Times New Roman"/>
              <a:sym typeface="Times New Roman"/>
            </a:endParaRPr>
          </a:p>
        </p:txBody>
      </p:sp>
      <p:sp>
        <p:nvSpPr>
          <p:cNvPr id="663" name="Google Shape;663;p77"/>
          <p:cNvSpPr/>
          <p:nvPr/>
        </p:nvSpPr>
        <p:spPr>
          <a:xfrm>
            <a:off x="5544213" y="5211414"/>
            <a:ext cx="2465931" cy="123866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72" name="Google Shape;672;p77"/>
          <p:cNvSpPr/>
          <p:nvPr/>
        </p:nvSpPr>
        <p:spPr>
          <a:xfrm>
            <a:off x="5616303" y="5620599"/>
            <a:ext cx="2352292" cy="369333"/>
          </a:xfrm>
          <a:prstGeom prst="rect">
            <a:avLst/>
          </a:prstGeom>
          <a:blipFill rotWithShape="1">
            <a:blip r:embed="rId6">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73" name="Google Shape;673;p77"/>
          <p:cNvSpPr txBox="1"/>
          <p:nvPr/>
        </p:nvSpPr>
        <p:spPr>
          <a:xfrm>
            <a:off x="5548200" y="5234043"/>
            <a:ext cx="2463009"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Visual Pipeline</a:t>
            </a:r>
            <a:endParaRPr sz="1867">
              <a:solidFill>
                <a:schemeClr val="lt1"/>
              </a:solidFill>
              <a:latin typeface="Times New Roman"/>
              <a:ea typeface="Times New Roman"/>
              <a:cs typeface="Times New Roman"/>
              <a:sym typeface="Times New Roman"/>
            </a:endParaRPr>
          </a:p>
        </p:txBody>
      </p:sp>
      <p:sp>
        <p:nvSpPr>
          <p:cNvPr id="674" name="Google Shape;674;p77"/>
          <p:cNvSpPr/>
          <p:nvPr/>
        </p:nvSpPr>
        <p:spPr>
          <a:xfrm>
            <a:off x="5616303" y="6040072"/>
            <a:ext cx="2352292" cy="369333"/>
          </a:xfrm>
          <a:prstGeom prst="rect">
            <a:avLst/>
          </a:prstGeom>
          <a:blipFill rotWithShape="1">
            <a:blip r:embed="rId7">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75" name="Google Shape;675;p77"/>
          <p:cNvSpPr/>
          <p:nvPr/>
        </p:nvSpPr>
        <p:spPr>
          <a:xfrm>
            <a:off x="7506412" y="3206441"/>
            <a:ext cx="2337041" cy="1393743"/>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76" name="Google Shape;676;p77"/>
          <p:cNvSpPr txBox="1"/>
          <p:nvPr/>
        </p:nvSpPr>
        <p:spPr>
          <a:xfrm>
            <a:off x="7507100" y="3454001"/>
            <a:ext cx="2306800" cy="1101671"/>
          </a:xfrm>
          <a:prstGeom prst="rect">
            <a:avLst/>
          </a:prstGeom>
          <a:noFill/>
          <a:ln>
            <a:noFill/>
          </a:ln>
        </p:spPr>
        <p:txBody>
          <a:bodyPr spcFirstLastPara="1" wrap="square" lIns="91433" tIns="45700" rIns="91433" bIns="45700" anchor="t" anchorCtr="0">
            <a:spAutoFit/>
          </a:bodyPr>
          <a:lstStyle/>
          <a:p>
            <a:pPr>
              <a:lnSpc>
                <a:spcPct val="120000"/>
              </a:lnSpc>
            </a:pPr>
            <a:r>
              <a:rPr lang="en-US" altLang="zh-CN" sz="933">
                <a:solidFill>
                  <a:schemeClr val="dk1"/>
                </a:solidFill>
                <a:latin typeface="IBM Plex Mono"/>
                <a:ea typeface="IBM Plex Mono"/>
                <a:cs typeface="IBM Plex Mono"/>
                <a:sym typeface="IBM Plex Mono"/>
              </a:rPr>
              <a:t>Generate next sentence </a:t>
            </a:r>
            <a:endParaRPr sz="1333"/>
          </a:p>
          <a:p>
            <a:pPr>
              <a:lnSpc>
                <a:spcPct val="120000"/>
              </a:lnSpc>
            </a:pPr>
            <a:r>
              <a:rPr lang="en-US" altLang="zh-CN" sz="933">
                <a:solidFill>
                  <a:schemeClr val="dk1"/>
                </a:solidFill>
                <a:latin typeface="IBM Plex Mono"/>
                <a:ea typeface="IBM Plex Mono"/>
                <a:cs typeface="IBM Plex Mono"/>
                <a:sym typeface="IBM Plex Mono"/>
              </a:rPr>
              <a:t>based on following</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&lt;extra_id_0&gt;KEYWORDS: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&lt;extra_id_0&gt;CONTEXT: […]</a:t>
            </a:r>
            <a:endParaRPr sz="1333"/>
          </a:p>
          <a:p>
            <a:pPr>
              <a:lnSpc>
                <a:spcPct val="120000"/>
              </a:lnSpc>
            </a:pPr>
            <a:endParaRPr sz="267">
              <a:solidFill>
                <a:schemeClr val="dk1"/>
              </a:solidFill>
              <a:latin typeface="IBM Plex Mono"/>
              <a:ea typeface="IBM Plex Mono"/>
              <a:cs typeface="IBM Plex Mono"/>
              <a:sym typeface="IBM Plex Mono"/>
            </a:endParaRPr>
          </a:p>
          <a:p>
            <a:pPr>
              <a:lnSpc>
                <a:spcPct val="120000"/>
              </a:lnSpc>
            </a:pPr>
            <a:r>
              <a:rPr lang="en-US" altLang="zh-CN" sz="933">
                <a:solidFill>
                  <a:schemeClr val="dk1"/>
                </a:solidFill>
                <a:latin typeface="IBM Plex Mono"/>
                <a:ea typeface="IBM Plex Mono"/>
                <a:cs typeface="IBM Plex Mono"/>
                <a:sym typeface="IBM Plex Mono"/>
              </a:rPr>
              <a:t>&lt;extra_id_0&gt;EMOTION: […]</a:t>
            </a:r>
            <a:endParaRPr sz="933">
              <a:solidFill>
                <a:schemeClr val="dk1"/>
              </a:solidFill>
              <a:latin typeface="IBM Plex Mono"/>
              <a:ea typeface="IBM Plex Mono"/>
              <a:cs typeface="IBM Plex Mono"/>
              <a:sym typeface="IBM Plex Mono"/>
            </a:endParaRPr>
          </a:p>
        </p:txBody>
      </p:sp>
      <p:sp>
        <p:nvSpPr>
          <p:cNvPr id="677" name="Google Shape;677;p77"/>
          <p:cNvSpPr txBox="1"/>
          <p:nvPr/>
        </p:nvSpPr>
        <p:spPr>
          <a:xfrm>
            <a:off x="7493959" y="3206441"/>
            <a:ext cx="1333635" cy="276959"/>
          </a:xfrm>
          <a:prstGeom prst="rect">
            <a:avLst/>
          </a:prstGeom>
          <a:noFill/>
          <a:ln>
            <a:noFill/>
          </a:ln>
        </p:spPr>
        <p:txBody>
          <a:bodyPr spcFirstLastPara="1" wrap="square" lIns="91433" tIns="45700" rIns="91433" bIns="45700" anchor="t" anchorCtr="0">
            <a:spAutoFit/>
          </a:bodyPr>
          <a:lstStyle/>
          <a:p>
            <a:r>
              <a:rPr lang="en-US" altLang="zh-CN" sz="1200" b="1">
                <a:solidFill>
                  <a:schemeClr val="dk1"/>
                </a:solidFill>
                <a:latin typeface="Times New Roman"/>
                <a:ea typeface="Times New Roman"/>
                <a:cs typeface="Times New Roman"/>
                <a:sym typeface="Times New Roman"/>
              </a:rPr>
              <a:t>Prompt Template</a:t>
            </a:r>
            <a:endParaRPr sz="1200" b="1">
              <a:solidFill>
                <a:schemeClr val="dk1"/>
              </a:solidFill>
              <a:latin typeface="Times New Roman"/>
              <a:ea typeface="Times New Roman"/>
              <a:cs typeface="Times New Roman"/>
              <a:sym typeface="Times New Roman"/>
            </a:endParaRPr>
          </a:p>
        </p:txBody>
      </p:sp>
      <p:cxnSp>
        <p:nvCxnSpPr>
          <p:cNvPr id="678" name="Google Shape;678;p77"/>
          <p:cNvCxnSpPr/>
          <p:nvPr/>
        </p:nvCxnSpPr>
        <p:spPr>
          <a:xfrm>
            <a:off x="7507102" y="3483439"/>
            <a:ext cx="2336349" cy="0"/>
          </a:xfrm>
          <a:prstGeom prst="straightConnector1">
            <a:avLst/>
          </a:prstGeom>
          <a:noFill/>
          <a:ln w="19050" cap="flat" cmpd="sng">
            <a:solidFill>
              <a:schemeClr val="dk1"/>
            </a:solidFill>
            <a:prstDash val="solid"/>
            <a:miter lim="800000"/>
            <a:headEnd type="none" w="sm" len="sm"/>
            <a:tailEnd type="none" w="sm" len="sm"/>
          </a:ln>
        </p:spPr>
      </p:cxnSp>
      <p:sp>
        <p:nvSpPr>
          <p:cNvPr id="679" name="Google Shape;679;p77"/>
          <p:cNvSpPr/>
          <p:nvPr/>
        </p:nvSpPr>
        <p:spPr>
          <a:xfrm>
            <a:off x="7500531" y="1447857"/>
            <a:ext cx="2342920" cy="1026803"/>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80" name="Google Shape;680;p77"/>
          <p:cNvSpPr/>
          <p:nvPr/>
        </p:nvSpPr>
        <p:spPr>
          <a:xfrm>
            <a:off x="7536219" y="1741993"/>
            <a:ext cx="2262253" cy="316252"/>
          </a:xfrm>
          <a:prstGeom prst="rect">
            <a:avLst/>
          </a:prstGeom>
          <a:blipFill rotWithShape="1">
            <a:blip r:embed="rId8">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1" name="Google Shape;681;p77"/>
          <p:cNvSpPr txBox="1"/>
          <p:nvPr/>
        </p:nvSpPr>
        <p:spPr>
          <a:xfrm>
            <a:off x="7775215" y="1447857"/>
            <a:ext cx="1753853"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Emotion Classifier</a:t>
            </a:r>
            <a:endParaRPr sz="1467">
              <a:solidFill>
                <a:schemeClr val="lt1"/>
              </a:solidFill>
              <a:latin typeface="Times New Roman"/>
              <a:ea typeface="Times New Roman"/>
              <a:cs typeface="Times New Roman"/>
              <a:sym typeface="Times New Roman"/>
            </a:endParaRPr>
          </a:p>
        </p:txBody>
      </p:sp>
      <p:sp>
        <p:nvSpPr>
          <p:cNvPr id="682" name="Google Shape;682;p77"/>
          <p:cNvSpPr/>
          <p:nvPr/>
        </p:nvSpPr>
        <p:spPr>
          <a:xfrm>
            <a:off x="7536352" y="2108186"/>
            <a:ext cx="2262121" cy="316252"/>
          </a:xfrm>
          <a:prstGeom prst="rect">
            <a:avLst/>
          </a:prstGeom>
          <a:blipFill rotWithShape="1">
            <a:blip r:embed="rId9">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3" name="Google Shape;683;p77"/>
          <p:cNvSpPr/>
          <p:nvPr/>
        </p:nvSpPr>
        <p:spPr>
          <a:xfrm>
            <a:off x="7502087" y="2511180"/>
            <a:ext cx="2342920" cy="654369"/>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84" name="Google Shape;684;p77"/>
          <p:cNvSpPr/>
          <p:nvPr/>
        </p:nvSpPr>
        <p:spPr>
          <a:xfrm>
            <a:off x="7537775" y="2805315"/>
            <a:ext cx="2262253" cy="316252"/>
          </a:xfrm>
          <a:prstGeom prst="rect">
            <a:avLst/>
          </a:prstGeom>
          <a:blipFill rotWithShape="1">
            <a:blip r:embed="rId10">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685" name="Google Shape;685;p77"/>
          <p:cNvSpPr txBox="1"/>
          <p:nvPr/>
        </p:nvSpPr>
        <p:spPr>
          <a:xfrm>
            <a:off x="7502087" y="2511179"/>
            <a:ext cx="2342920" cy="318060"/>
          </a:xfrm>
          <a:prstGeom prst="rect">
            <a:avLst/>
          </a:prstGeom>
          <a:noFill/>
          <a:ln>
            <a:noFill/>
          </a:ln>
        </p:spPr>
        <p:txBody>
          <a:bodyPr spcFirstLastPara="1" wrap="square" lIns="91433" tIns="45700" rIns="91433" bIns="45700" anchor="t" anchorCtr="0">
            <a:spAutoFit/>
          </a:bodyPr>
          <a:lstStyle/>
          <a:p>
            <a:pPr algn="ctr"/>
            <a:r>
              <a:rPr lang="en-US" altLang="zh-CN" sz="1467">
                <a:solidFill>
                  <a:schemeClr val="lt1"/>
                </a:solidFill>
                <a:latin typeface="Times New Roman"/>
                <a:ea typeface="Times New Roman"/>
                <a:cs typeface="Times New Roman"/>
                <a:sym typeface="Times New Roman"/>
              </a:rPr>
              <a:t>Keyword Generator</a:t>
            </a:r>
            <a:endParaRPr sz="1467">
              <a:solidFill>
                <a:schemeClr val="lt1"/>
              </a:solidFill>
              <a:latin typeface="Times New Roman"/>
              <a:ea typeface="Times New Roman"/>
              <a:cs typeface="Times New Roman"/>
              <a:sym typeface="Times New Roman"/>
            </a:endParaRPr>
          </a:p>
        </p:txBody>
      </p:sp>
      <p:sp>
        <p:nvSpPr>
          <p:cNvPr id="686" name="Google Shape;686;p77"/>
          <p:cNvSpPr/>
          <p:nvPr/>
        </p:nvSpPr>
        <p:spPr>
          <a:xfrm>
            <a:off x="9154601" y="3894900"/>
            <a:ext cx="2112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sp>
        <p:nvSpPr>
          <p:cNvPr id="687" name="Google Shape;687;p77"/>
          <p:cNvSpPr/>
          <p:nvPr/>
        </p:nvSpPr>
        <p:spPr>
          <a:xfrm>
            <a:off x="9098968" y="4336800"/>
            <a:ext cx="195600" cy="162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Times New Roman"/>
              <a:ea typeface="Times New Roman"/>
              <a:cs typeface="Times New Roman"/>
              <a:sym typeface="Times New Roman"/>
            </a:endParaRPr>
          </a:p>
        </p:txBody>
      </p:sp>
      <p:cxnSp>
        <p:nvCxnSpPr>
          <p:cNvPr id="688" name="Google Shape;688;p77"/>
          <p:cNvCxnSpPr>
            <a:stCxn id="683" idx="3"/>
            <a:endCxn id="686" idx="3"/>
          </p:cNvCxnSpPr>
          <p:nvPr/>
        </p:nvCxnSpPr>
        <p:spPr>
          <a:xfrm flipH="1">
            <a:off x="9365807" y="2838364"/>
            <a:ext cx="479200" cy="1137600"/>
          </a:xfrm>
          <a:prstGeom prst="bentConnector3">
            <a:avLst>
              <a:gd name="adj1" fmla="val -25792"/>
            </a:avLst>
          </a:prstGeom>
          <a:noFill/>
          <a:ln w="19050" cap="flat" cmpd="sng">
            <a:solidFill>
              <a:schemeClr val="dk1"/>
            </a:solidFill>
            <a:prstDash val="solid"/>
            <a:miter lim="800000"/>
            <a:headEnd type="none" w="sm" len="sm"/>
            <a:tailEnd type="triangle" w="med" len="med"/>
          </a:ln>
        </p:spPr>
      </p:cxnSp>
      <p:cxnSp>
        <p:nvCxnSpPr>
          <p:cNvPr id="689" name="Google Shape;689;p77"/>
          <p:cNvCxnSpPr>
            <a:stCxn id="679" idx="3"/>
            <a:endCxn id="687" idx="3"/>
          </p:cNvCxnSpPr>
          <p:nvPr/>
        </p:nvCxnSpPr>
        <p:spPr>
          <a:xfrm flipH="1">
            <a:off x="9294651" y="1961257"/>
            <a:ext cx="548800" cy="2456400"/>
          </a:xfrm>
          <a:prstGeom prst="bentConnector3">
            <a:avLst>
              <a:gd name="adj1" fmla="val -49456"/>
            </a:avLst>
          </a:prstGeom>
          <a:noFill/>
          <a:ln w="19050" cap="flat" cmpd="sng">
            <a:solidFill>
              <a:schemeClr val="dk1"/>
            </a:solidFill>
            <a:prstDash val="solid"/>
            <a:miter lim="800000"/>
            <a:headEnd type="none" w="sm" len="sm"/>
            <a:tailEnd type="triangle" w="med" len="med"/>
          </a:ln>
        </p:spPr>
      </p:cxnSp>
      <p:sp>
        <p:nvSpPr>
          <p:cNvPr id="690" name="Google Shape;690;p77"/>
          <p:cNvSpPr/>
          <p:nvPr/>
        </p:nvSpPr>
        <p:spPr>
          <a:xfrm>
            <a:off x="10576295" y="1396559"/>
            <a:ext cx="658032" cy="5103789"/>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b="1">
              <a:solidFill>
                <a:schemeClr val="lt1"/>
              </a:solidFill>
              <a:latin typeface="Times New Roman"/>
              <a:ea typeface="Times New Roman"/>
              <a:cs typeface="Times New Roman"/>
              <a:sym typeface="Times New Roman"/>
            </a:endParaRPr>
          </a:p>
        </p:txBody>
      </p:sp>
      <p:sp>
        <p:nvSpPr>
          <p:cNvPr id="691" name="Google Shape;691;p77"/>
          <p:cNvSpPr txBox="1"/>
          <p:nvPr/>
        </p:nvSpPr>
        <p:spPr>
          <a:xfrm rot="5400000">
            <a:off x="8733497" y="3597258"/>
            <a:ext cx="4362451" cy="523180"/>
          </a:xfrm>
          <a:prstGeom prst="rect">
            <a:avLst/>
          </a:prstGeom>
          <a:noFill/>
          <a:ln>
            <a:noFill/>
          </a:ln>
        </p:spPr>
        <p:txBody>
          <a:bodyPr spcFirstLastPara="1" wrap="square" lIns="91433" tIns="45700" rIns="91433" bIns="45700" anchor="t" anchorCtr="0">
            <a:spAutoFit/>
          </a:bodyPr>
          <a:lstStyle/>
          <a:p>
            <a:pPr algn="ctr"/>
            <a:r>
              <a:rPr lang="en-US" altLang="zh-CN" sz="2800" b="1">
                <a:solidFill>
                  <a:schemeClr val="lt1"/>
                </a:solidFill>
                <a:latin typeface="Times New Roman"/>
                <a:ea typeface="Times New Roman"/>
                <a:cs typeface="Times New Roman"/>
                <a:sym typeface="Times New Roman"/>
              </a:rPr>
              <a:t>User Involvement</a:t>
            </a:r>
            <a:endParaRPr sz="2800" b="1">
              <a:solidFill>
                <a:schemeClr val="lt1"/>
              </a:solidFill>
              <a:latin typeface="Times New Roman"/>
              <a:ea typeface="Times New Roman"/>
              <a:cs typeface="Times New Roman"/>
              <a:sym typeface="Times New Roman"/>
            </a:endParaRPr>
          </a:p>
        </p:txBody>
      </p:sp>
      <p:cxnSp>
        <p:nvCxnSpPr>
          <p:cNvPr id="692" name="Google Shape;692;p77"/>
          <p:cNvCxnSpPr>
            <a:stCxn id="690" idx="1"/>
            <a:endCxn id="657" idx="3"/>
          </p:cNvCxnSpPr>
          <p:nvPr/>
        </p:nvCxnSpPr>
        <p:spPr>
          <a:xfrm rot="10800000">
            <a:off x="10210695" y="3028453"/>
            <a:ext cx="365600" cy="920000"/>
          </a:xfrm>
          <a:prstGeom prst="bentConnector3">
            <a:avLst>
              <a:gd name="adj1" fmla="val 50000"/>
            </a:avLst>
          </a:prstGeom>
          <a:noFill/>
          <a:ln w="19050" cap="flat" cmpd="sng">
            <a:solidFill>
              <a:schemeClr val="dk1"/>
            </a:solidFill>
            <a:prstDash val="dash"/>
            <a:miter lim="800000"/>
            <a:headEnd type="none" w="sm" len="sm"/>
            <a:tailEnd type="triangle" w="med" len="med"/>
          </a:ln>
        </p:spPr>
      </p:cxnSp>
      <p:sp>
        <p:nvSpPr>
          <p:cNvPr id="693" name="Google Shape;693;p77"/>
          <p:cNvSpPr/>
          <p:nvPr/>
        </p:nvSpPr>
        <p:spPr>
          <a:xfrm>
            <a:off x="5633824" y="10549597"/>
            <a:ext cx="840033"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4" name="Google Shape;694;p77"/>
          <p:cNvSpPr/>
          <p:nvPr/>
        </p:nvSpPr>
        <p:spPr>
          <a:xfrm>
            <a:off x="5229310" y="-5417233"/>
            <a:ext cx="840033"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5" name="Google Shape;695;p77"/>
          <p:cNvSpPr/>
          <p:nvPr/>
        </p:nvSpPr>
        <p:spPr>
          <a:xfrm>
            <a:off x="-10714076" y="3420043"/>
            <a:ext cx="840035"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6" name="Google Shape;696;p77"/>
          <p:cNvSpPr/>
          <p:nvPr/>
        </p:nvSpPr>
        <p:spPr>
          <a:xfrm>
            <a:off x="19652895" y="3112016"/>
            <a:ext cx="840035" cy="75094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r>
              <a:rPr lang="en-US" altLang="zh-CN" sz="1867">
                <a:solidFill>
                  <a:schemeClr val="lt1"/>
                </a:solidFill>
                <a:latin typeface="Times New Roman"/>
                <a:ea typeface="Times New Roman"/>
                <a:cs typeface="Times New Roman"/>
                <a:sym typeface="Times New Roman"/>
              </a:rPr>
              <a:t>Object Detection</a:t>
            </a:r>
            <a:endParaRPr sz="1467"/>
          </a:p>
        </p:txBody>
      </p:sp>
      <p:sp>
        <p:nvSpPr>
          <p:cNvPr id="697" name="Google Shape;697;p77"/>
          <p:cNvSpPr/>
          <p:nvPr/>
        </p:nvSpPr>
        <p:spPr>
          <a:xfrm>
            <a:off x="7741575" y="6078863"/>
            <a:ext cx="268571" cy="369332"/>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Arial"/>
              <a:ea typeface="Arial"/>
              <a:cs typeface="Arial"/>
              <a:sym typeface="Arial"/>
            </a:endParaRPr>
          </a:p>
        </p:txBody>
      </p:sp>
      <p:sp>
        <p:nvSpPr>
          <p:cNvPr id="698" name="Google Shape;698;p77"/>
          <p:cNvSpPr/>
          <p:nvPr/>
        </p:nvSpPr>
        <p:spPr>
          <a:xfrm>
            <a:off x="8271559" y="5211414"/>
            <a:ext cx="1972195" cy="1236781"/>
          </a:xfrm>
          <a:prstGeom prst="rect">
            <a:avLst/>
          </a:prstGeom>
          <a:solidFill>
            <a:srgbClr val="6F6F74"/>
          </a:solidFill>
          <a:ln w="12700" cap="flat" cmpd="sng">
            <a:solidFill>
              <a:schemeClr val="dk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267">
              <a:solidFill>
                <a:schemeClr val="lt1"/>
              </a:solidFill>
              <a:latin typeface="Times New Roman"/>
              <a:ea typeface="Times New Roman"/>
              <a:cs typeface="Times New Roman"/>
              <a:sym typeface="Times New Roman"/>
            </a:endParaRPr>
          </a:p>
        </p:txBody>
      </p:sp>
      <p:sp>
        <p:nvSpPr>
          <p:cNvPr id="699" name="Google Shape;699;p77"/>
          <p:cNvSpPr txBox="1"/>
          <p:nvPr/>
        </p:nvSpPr>
        <p:spPr>
          <a:xfrm>
            <a:off x="8271559" y="5234043"/>
            <a:ext cx="1972195" cy="379615"/>
          </a:xfrm>
          <a:prstGeom prst="rect">
            <a:avLst/>
          </a:prstGeom>
          <a:noFill/>
          <a:ln>
            <a:noFill/>
          </a:ln>
        </p:spPr>
        <p:txBody>
          <a:bodyPr spcFirstLastPara="1" wrap="square" lIns="91433" tIns="45700" rIns="91433" bIns="45700" anchor="t" anchorCtr="0">
            <a:spAutoFit/>
          </a:bodyPr>
          <a:lstStyle/>
          <a:p>
            <a:pPr algn="ctr"/>
            <a:r>
              <a:rPr lang="en-US" altLang="zh-CN" sz="1867">
                <a:solidFill>
                  <a:schemeClr val="lt1"/>
                </a:solidFill>
                <a:latin typeface="Times New Roman"/>
                <a:ea typeface="Times New Roman"/>
                <a:cs typeface="Times New Roman"/>
                <a:sym typeface="Times New Roman"/>
              </a:rPr>
              <a:t>Object Detection</a:t>
            </a:r>
            <a:endParaRPr sz="1867">
              <a:solidFill>
                <a:schemeClr val="lt1"/>
              </a:solidFill>
              <a:latin typeface="Times New Roman"/>
              <a:ea typeface="Times New Roman"/>
              <a:cs typeface="Times New Roman"/>
              <a:sym typeface="Times New Roman"/>
            </a:endParaRPr>
          </a:p>
        </p:txBody>
      </p:sp>
      <p:sp>
        <p:nvSpPr>
          <p:cNvPr id="700" name="Google Shape;700;p77"/>
          <p:cNvSpPr/>
          <p:nvPr/>
        </p:nvSpPr>
        <p:spPr>
          <a:xfrm>
            <a:off x="8328665" y="5620599"/>
            <a:ext cx="1868115" cy="369333"/>
          </a:xfrm>
          <a:prstGeom prst="rect">
            <a:avLst/>
          </a:prstGeom>
          <a:blipFill rotWithShape="1">
            <a:blip r:embed="rId11">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sp>
        <p:nvSpPr>
          <p:cNvPr id="701" name="Google Shape;701;p77"/>
          <p:cNvSpPr/>
          <p:nvPr/>
        </p:nvSpPr>
        <p:spPr>
          <a:xfrm>
            <a:off x="8328665" y="6040072"/>
            <a:ext cx="1868115" cy="369333"/>
          </a:xfrm>
          <a:prstGeom prst="rect">
            <a:avLst/>
          </a:prstGeom>
          <a:blipFill rotWithShape="1">
            <a:blip r:embed="rId12">
              <a:alphaModFix/>
            </a:blip>
            <a:stretch>
              <a:fillRect/>
            </a:stretch>
          </a:blipFill>
          <a:ln w="1905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r>
              <a:rPr lang="zh-CN" altLang="en-US" sz="1867">
                <a:latin typeface="Arial"/>
                <a:ea typeface="Arial"/>
                <a:cs typeface="Arial"/>
                <a:sym typeface="Arial"/>
              </a:rPr>
              <a:t> </a:t>
            </a:r>
            <a:endParaRPr sz="1467"/>
          </a:p>
        </p:txBody>
      </p:sp>
      <p:cxnSp>
        <p:nvCxnSpPr>
          <p:cNvPr id="702" name="Google Shape;702;p77"/>
          <p:cNvCxnSpPr>
            <a:stCxn id="698" idx="0"/>
            <a:endCxn id="686" idx="3"/>
          </p:cNvCxnSpPr>
          <p:nvPr/>
        </p:nvCxnSpPr>
        <p:spPr>
          <a:xfrm rot="-5400000">
            <a:off x="8693856" y="4539613"/>
            <a:ext cx="1235600" cy="108000"/>
          </a:xfrm>
          <a:prstGeom prst="bentConnector4">
            <a:avLst>
              <a:gd name="adj1" fmla="val 24437"/>
              <a:gd name="adj2" fmla="val 658281"/>
            </a:avLst>
          </a:prstGeom>
          <a:noFill/>
          <a:ln w="19050" cap="flat" cmpd="sng">
            <a:solidFill>
              <a:schemeClr val="dk1"/>
            </a:solidFill>
            <a:prstDash val="solid"/>
            <a:miter lim="800000"/>
            <a:headEnd type="none" w="sm" len="sm"/>
            <a:tailEnd type="triangle" w="med" len="med"/>
          </a:ln>
        </p:spPr>
      </p:cxnSp>
      <p:cxnSp>
        <p:nvCxnSpPr>
          <p:cNvPr id="703" name="Google Shape;703;p77"/>
          <p:cNvCxnSpPr>
            <a:stCxn id="690" idx="1"/>
            <a:endCxn id="663" idx="2"/>
          </p:cNvCxnSpPr>
          <p:nvPr/>
        </p:nvCxnSpPr>
        <p:spPr>
          <a:xfrm flipH="1">
            <a:off x="6777095" y="3948453"/>
            <a:ext cx="3799200" cy="2501600"/>
          </a:xfrm>
          <a:prstGeom prst="bentConnector4">
            <a:avLst>
              <a:gd name="adj1" fmla="val 4356"/>
              <a:gd name="adj2" fmla="val 111144"/>
            </a:avLst>
          </a:prstGeom>
          <a:noFill/>
          <a:ln w="19050" cap="flat" cmpd="sng">
            <a:solidFill>
              <a:schemeClr val="dk1"/>
            </a:solidFill>
            <a:prstDash val="dash"/>
            <a:miter lim="800000"/>
            <a:headEnd type="none" w="sm" len="sm"/>
            <a:tailEnd type="triangle" w="med" len="med"/>
          </a:ln>
        </p:spPr>
      </p:cxnSp>
      <p:cxnSp>
        <p:nvCxnSpPr>
          <p:cNvPr id="704" name="Google Shape;704;p77"/>
          <p:cNvCxnSpPr>
            <a:stCxn id="690" idx="1"/>
            <a:endCxn id="698" idx="2"/>
          </p:cNvCxnSpPr>
          <p:nvPr/>
        </p:nvCxnSpPr>
        <p:spPr>
          <a:xfrm flipH="1">
            <a:off x="9257495" y="3948453"/>
            <a:ext cx="1318800" cy="2499600"/>
          </a:xfrm>
          <a:prstGeom prst="bentConnector4">
            <a:avLst>
              <a:gd name="adj1" fmla="val 12610"/>
              <a:gd name="adj2" fmla="val 111237"/>
            </a:avLst>
          </a:prstGeom>
          <a:noFill/>
          <a:ln w="19050" cap="flat" cmpd="sng">
            <a:solidFill>
              <a:schemeClr val="dk1"/>
            </a:solidFill>
            <a:prstDash val="dash"/>
            <a:miter lim="800000"/>
            <a:headEnd type="none" w="sm" len="sm"/>
            <a:tailEnd type="triangle" w="med" len="med"/>
          </a:ln>
        </p:spPr>
      </p:cxnSp>
      <p:cxnSp>
        <p:nvCxnSpPr>
          <p:cNvPr id="705" name="Google Shape;705;p77"/>
          <p:cNvCxnSpPr>
            <a:stCxn id="663" idx="3"/>
            <a:endCxn id="698" idx="1"/>
          </p:cNvCxnSpPr>
          <p:nvPr/>
        </p:nvCxnSpPr>
        <p:spPr>
          <a:xfrm rot="10800000" flipH="1">
            <a:off x="8010144" y="5829944"/>
            <a:ext cx="261600" cy="800"/>
          </a:xfrm>
          <a:prstGeom prst="straightConnector1">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2F405D-6332-498F-AE8D-FBB47CD92865}"/>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8" name="Content Placeholder 2">
            <a:extLst>
              <a:ext uri="{FF2B5EF4-FFF2-40B4-BE49-F238E27FC236}">
                <a16:creationId xmlns:a16="http://schemas.microsoft.com/office/drawing/2014/main" id="{5AC8FC73-CB57-4C05-9A60-A9EEE6091678}"/>
              </a:ext>
            </a:extLst>
          </p:cNvPr>
          <p:cNvSpPr txBox="1">
            <a:spLocks/>
          </p:cNvSpPr>
          <p:nvPr/>
        </p:nvSpPr>
        <p:spPr>
          <a:xfrm>
            <a:off x="216885" y="1048098"/>
            <a:ext cx="10305288" cy="5505506"/>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lvl="0" indent="0">
              <a:lnSpc>
                <a:spcPct val="100000"/>
              </a:lnSpc>
              <a:buClr>
                <a:srgbClr val="DDDDDD"/>
              </a:buClr>
              <a:buNone/>
            </a:pPr>
            <a:r>
              <a:rPr kumimoji="0" lang="en-US" altLang="zh-CN"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 Current Situation </a:t>
            </a:r>
            <a:r>
              <a:rPr lang="en-US" altLang="zh-CN" sz="24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of Short Narrative Creation</a:t>
            </a:r>
            <a:endParaRPr kumimoji="0" lang="en-US" altLang="en-US" sz="18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00000"/>
              </a:lnSpc>
              <a:buClrTx/>
              <a:defRPr/>
            </a:pPr>
            <a:r>
              <a:rPr lang="en-US" altLang="zh-CN">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Previous Work: Automatic Story Generation Task</a:t>
            </a:r>
          </a:p>
          <a:p>
            <a:pPr lvl="1">
              <a:lnSpc>
                <a:spcPct val="100000"/>
              </a:lnSpc>
              <a:buClrTx/>
              <a:defRPr/>
            </a:pP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  Fundamental Challenges of Context-based Generation </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2. B</a:t>
            </a:r>
            <a:r>
              <a:rPr kumimoji="0" lang="en-US" altLang="zh-CN"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ring Language Model to Story Generation</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Basic Principle:</a:t>
            </a:r>
            <a:r>
              <a:rPr kumimoji="0" lang="zh-CN" alt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Visual + Text </a:t>
            </a:r>
            <a:r>
              <a:rPr lang="en-US" altLang="zh-CN">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Interactive </a:t>
            </a:r>
            <a:r>
              <a:rPr kumimoji="0" lang="en-US" altLang="zh-CN"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Generation</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0" lvl="0" indent="0">
              <a:lnSpc>
                <a:spcPct val="100000"/>
              </a:lnSpc>
              <a:buClr>
                <a:srgbClr val="DDDDDD"/>
              </a:buClr>
              <a:buNone/>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3.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Implementation of an End-to-end Pipeline</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Part 1 – Text pipeline </a:t>
            </a:r>
          </a:p>
          <a:p>
            <a:pPr marL="274320" marR="0" lvl="1" indent="0" algn="l" defTabSz="914400" rtl="0" eaLnBrk="1" fontAlgn="auto" latinLnBrk="0" hangingPunct="1">
              <a:lnSpc>
                <a:spcPct val="100000"/>
              </a:lnSpc>
              <a:spcBef>
                <a:spcPts val="300"/>
              </a:spcBef>
              <a:spcAft>
                <a:spcPts val="300"/>
              </a:spcAft>
              <a:buClr>
                <a:srgbClr val="DDDDDD"/>
              </a:buClr>
              <a:buSzTx/>
              <a:buFont typeface="Wingdings 2" pitchFamily="18" charset="2"/>
              <a:buNone/>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Wingdings" panose="05000000000000000000" pitchFamily="2" charset="2"/>
              </a:rPr>
              <a:t></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Named Entities + Sentiments</a:t>
            </a:r>
            <a:r>
              <a:rPr kumimoji="0" lang="en-US" altLang="zh-CN"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Label + Context = Controlled story</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t>
            </a: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Part 2 – </a:t>
            </a: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Image pipeline</a:t>
            </a:r>
            <a:endPar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274320" marR="0" lvl="1" indent="0" algn="l" defTabSz="914400" rtl="0" eaLnBrk="1" fontAlgn="auto" latinLnBrk="0" hangingPunct="1">
              <a:lnSpc>
                <a:spcPct val="100000"/>
              </a:lnSpc>
              <a:spcBef>
                <a:spcPts val="300"/>
              </a:spcBef>
              <a:spcAft>
                <a:spcPts val="300"/>
              </a:spcAft>
              <a:buClr>
                <a:srgbClr val="DDDDDD"/>
              </a:buClr>
              <a:buSzTx/>
              <a:buFont typeface="Wingdings 2" pitchFamily="18" charset="2"/>
              <a:buNone/>
              <a:tabLst/>
              <a:defRPr/>
            </a:pP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Wingdings" panose="05000000000000000000" pitchFamily="2" charset="2"/>
              </a:rPr>
              <a:t> Generated </a:t>
            </a:r>
            <a:r>
              <a:rPr lang="en-US">
                <a:solidFill>
                  <a:sysClr val="windowText" lastClr="000000">
                    <a:lumMod val="85000"/>
                    <a:lumOff val="15000"/>
                  </a:sysClr>
                </a:solidFill>
                <a:latin typeface="Times New Roman" panose="02020603050405020304" pitchFamily="18" charset="0"/>
                <a:cs typeface="Times New Roman" panose="02020603050405020304" pitchFamily="18" charset="0"/>
                <a:sym typeface="Wingdings" panose="05000000000000000000" pitchFamily="2" charset="2"/>
              </a:rPr>
              <a:t>stylized illustrations using </a:t>
            </a:r>
            <a:r>
              <a:rPr kumimoji="0" lang="en-US"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Stable Diffusion</a:t>
            </a:r>
            <a:r>
              <a:rPr lang="en-US" i="1">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i="1">
                <a:solidFill>
                  <a:sysClr val="windowText" lastClr="000000">
                    <a:lumMod val="85000"/>
                    <a:lumOff val="15000"/>
                  </a:sysClr>
                </a:solidFill>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altLang="zh-CN" b="0" i="1"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Disco Diffusion </a:t>
            </a:r>
            <a:r>
              <a:rPr kumimoji="0" lang="en-US"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t>
            </a: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4.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Advantages</a:t>
            </a: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on</a:t>
            </a:r>
            <a:r>
              <a:rPr lang="en-US" sz="240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Narrative Co-generation</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  </a:t>
            </a:r>
            <a:r>
              <a:rPr lang="en-US">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rPr>
              <a:t>D</a:t>
            </a:r>
            <a:r>
              <a:rPr kumimoji="0" lang="en-US"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emo</a:t>
            </a:r>
          </a:p>
          <a:p>
            <a:pPr marL="0" marR="0" lvl="0" indent="0" algn="l" defTabSz="914400" rtl="0" eaLnBrk="1" fontAlgn="auto" latinLnBrk="0" hangingPunct="1">
              <a:lnSpc>
                <a:spcPct val="100000"/>
              </a:lnSpc>
              <a:spcBef>
                <a:spcPts val="1400"/>
              </a:spcBef>
              <a:spcAft>
                <a:spcPts val="200"/>
              </a:spcAft>
              <a:buClr>
                <a:srgbClr val="DDDDDD"/>
              </a:buClr>
              <a:buSzPct val="80000"/>
              <a:buFont typeface="Arial" pitchFamily="34" charset="0"/>
              <a:buNone/>
              <a:tabLst/>
              <a:defRPr/>
            </a:pPr>
            <a:r>
              <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5. Future Improvement </a:t>
            </a:r>
            <a:r>
              <a:rPr lang="en-US" sz="240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on Prompting and Framework </a:t>
            </a:r>
            <a:r>
              <a:rPr lang="en-US" sz="2400" err="1">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Strcture</a:t>
            </a:r>
            <a:endParaRPr kumimoji="0" lang="en-US" sz="2400" b="0"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sym typeface="Times New Roman" panose="02020603050405020304" pitchFamily="18" charset="0"/>
            </a:endParaRPr>
          </a:p>
          <a:p>
            <a:pPr marL="457200" marR="0" lvl="1" indent="-182880" algn="l" defTabSz="914400" rtl="0" eaLnBrk="1" fontAlgn="auto" latinLnBrk="0" hangingPunct="1">
              <a:lnSpc>
                <a:spcPct val="100000"/>
              </a:lnSpc>
              <a:spcBef>
                <a:spcPts val="300"/>
              </a:spcBef>
              <a:spcAft>
                <a:spcPts val="300"/>
              </a:spcAft>
              <a:buClrTx/>
              <a:buSzTx/>
              <a:buFont typeface="Wingdings 2" pitchFamily="18" charset="2"/>
              <a:buChar char=""/>
              <a:tabLst/>
              <a:defRPr/>
            </a:pPr>
            <a:r>
              <a:rPr kumimoji="0" lang="en-US" altLang="zh-CN" sz="17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1700">
                <a:solidFill>
                  <a:sysClr val="windowText" lastClr="000000">
                    <a:lumMod val="85000"/>
                    <a:lumOff val="15000"/>
                  </a:sysClr>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a:t>
            </a:r>
            <a:r>
              <a:rPr kumimoji="0" lang="en-US" altLang="zh-CN" sz="1700" b="0" i="0" u="none" strike="noStrike" kern="1200" cap="none" spc="0" normalizeH="0" baseline="0" noProof="0" err="1">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ontinuous</a:t>
            </a:r>
            <a:r>
              <a:rPr kumimoji="0" lang="en-US" altLang="zh-CN" sz="1700" b="0" i="0" u="none"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prompting…</a:t>
            </a:r>
          </a:p>
        </p:txBody>
      </p:sp>
      <p:sp>
        <p:nvSpPr>
          <p:cNvPr id="2" name="Title 1">
            <a:extLst>
              <a:ext uri="{FF2B5EF4-FFF2-40B4-BE49-F238E27FC236}">
                <a16:creationId xmlns:a16="http://schemas.microsoft.com/office/drawing/2014/main" id="{35BE0A90-5F84-1839-4412-95417D3279A0}"/>
              </a:ext>
            </a:extLst>
          </p:cNvPr>
          <p:cNvSpPr txBox="1">
            <a:spLocks/>
          </p:cNvSpPr>
          <p:nvPr/>
        </p:nvSpPr>
        <p:spPr>
          <a:xfrm>
            <a:off x="158304" y="-27746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sym typeface="Times New Roman" panose="02020603050405020304" pitchFamily="18" charset="0"/>
            </a:endParaRPr>
          </a:p>
        </p:txBody>
      </p:sp>
      <p:sp>
        <p:nvSpPr>
          <p:cNvPr id="3" name="Title 1">
            <a:extLst>
              <a:ext uri="{FF2B5EF4-FFF2-40B4-BE49-F238E27FC236}">
                <a16:creationId xmlns:a16="http://schemas.microsoft.com/office/drawing/2014/main" id="{519DAE00-3836-B525-7020-2BBCEB45743C}"/>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Story Co-generation with Prompting Learning</a:t>
            </a:r>
          </a:p>
        </p:txBody>
      </p:sp>
    </p:spTree>
    <p:extLst>
      <p:ext uri="{BB962C8B-B14F-4D97-AF65-F5344CB8AC3E}">
        <p14:creationId xmlns:p14="http://schemas.microsoft.com/office/powerpoint/2010/main" val="1376619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Previous Work: Automatic Story Generation Task</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2" name="TextBox 1">
            <a:extLst>
              <a:ext uri="{FF2B5EF4-FFF2-40B4-BE49-F238E27FC236}">
                <a16:creationId xmlns:a16="http://schemas.microsoft.com/office/drawing/2014/main" id="{3DA0953F-7685-3288-5817-E025D72BF38F}"/>
              </a:ext>
            </a:extLst>
          </p:cNvPr>
          <p:cNvSpPr txBox="1"/>
          <p:nvPr/>
        </p:nvSpPr>
        <p:spPr>
          <a:xfrm>
            <a:off x="245610" y="1464439"/>
            <a:ext cx="5047750" cy="4907369"/>
          </a:xfrm>
          <a:prstGeom prst="rect">
            <a:avLst/>
          </a:prstGeom>
          <a:noFill/>
        </p:spPr>
        <p:txBody>
          <a:bodyPr wrap="square">
            <a:spAutoFit/>
          </a:bodyPr>
          <a:lstStyle/>
          <a:p>
            <a:pPr marL="285750" indent="-285750">
              <a:lnSpc>
                <a:spcPct val="125000"/>
              </a:lnSpc>
              <a:buClr>
                <a:srgbClr val="C00000"/>
              </a:buClr>
              <a:buFont typeface="Arial" panose="020B0604020202020204" pitchFamily="34" charset="0"/>
              <a:buChar char="•"/>
            </a:pPr>
            <a:r>
              <a:rPr kumimoji="0" lang="en-US" altLang="zh-CN" sz="1800" b="1" i="0" strike="noStrike" kern="1200" cap="none" spc="0" normalizeH="0" baseline="0" noProof="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sym typeface="Times New Roman" panose="02020603050405020304" pitchFamily="18" charset="0"/>
              </a:rPr>
              <a:t>Automated planning &amp; scheduling based</a:t>
            </a:r>
            <a:endParaRPr lang="en-US" altLang="zh-CN" b="1">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pPr>
            <a:r>
              <a:rPr lang="en-US" altLang="zh-CN" sz="1800">
                <a:latin typeface="Times New Roman" panose="02020603050405020304" pitchFamily="18" charset="0"/>
                <a:cs typeface="Times New Roman" panose="02020603050405020304" pitchFamily="18" charset="0"/>
                <a:sym typeface="Wingdings" panose="05000000000000000000" pitchFamily="2" charset="2"/>
              </a:rPr>
              <a:t></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Story generation planning based on decision </a:t>
            </a:r>
            <a:br>
              <a:rPr lang="en-US" altLang="zh-CN">
                <a:latin typeface="Times New Roman" panose="02020603050405020304" pitchFamily="18" charset="0"/>
                <a:cs typeface="Times New Roman" panose="02020603050405020304" pitchFamily="18" charset="0"/>
                <a:sym typeface="Times New Roman" panose="02020603050405020304" pitchFamily="18" charset="0"/>
              </a:rPr>
            </a:br>
            <a:r>
              <a:rPr lang="en-US" altLang="zh-CN">
                <a:latin typeface="Times New Roman" panose="02020603050405020304" pitchFamily="18" charset="0"/>
                <a:cs typeface="Times New Roman" panose="02020603050405020304" pitchFamily="18" charset="0"/>
                <a:sym typeface="Times New Roman" panose="02020603050405020304" pitchFamily="18" charset="0"/>
              </a:rPr>
              <a:t>     theory</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Tale-Spin (</a:t>
            </a:r>
            <a:r>
              <a:rPr lang="en-US" altLang="zh-CN">
                <a:latin typeface="Times New Roman" panose="02020603050405020304" pitchFamily="18" charset="0"/>
                <a:cs typeface="Times New Roman" panose="02020603050405020304" pitchFamily="18" charset="0"/>
              </a:rPr>
              <a:t>Meehan, 1976</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a:t>
            </a:r>
            <a:r>
              <a:rPr lang="zh-CN" altLang="en-US">
                <a:latin typeface="Times New Roman" panose="02020603050405020304" pitchFamily="18" charset="0"/>
                <a:cs typeface="Times New Roman" panose="02020603050405020304" pitchFamily="18" charset="0"/>
                <a:sym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CBR-based system(</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Gervás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2005),</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IPOCL planner(</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Riedl</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2010)</a:t>
            </a:r>
          </a:p>
          <a:p>
            <a:pPr marL="1200150" lvl="2" indent="-285750">
              <a:lnSpc>
                <a:spcPct val="125000"/>
              </a:lnSpc>
              <a:buFont typeface="Wingdings" panose="05000000000000000000" pitchFamily="2" charset="2"/>
              <a:buChar char="à"/>
            </a:pP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285750" indent="-285750">
              <a:lnSpc>
                <a:spcPct val="125000"/>
              </a:lnSpc>
              <a:buClr>
                <a:srgbClr val="C00000"/>
              </a:buClr>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sym typeface="Times New Roman" panose="02020603050405020304" pitchFamily="18" charset="0"/>
              </a:rPr>
              <a:t>Natural language model based </a:t>
            </a:r>
            <a:endParaRPr lang="en-US" altLang="zh-CN">
              <a:latin typeface="Times New Roman" panose="02020603050405020304" pitchFamily="18" charset="0"/>
              <a:cs typeface="Times New Roman" panose="02020603050405020304" pitchFamily="18" charset="0"/>
              <a:sym typeface="Times New Roman" panose="02020603050405020304" pitchFamily="18" charset="0"/>
            </a:endParaRPr>
          </a:p>
          <a:p>
            <a:pPr marL="742950" lvl="1" indent="-285750">
              <a:lnSpc>
                <a:spcPct val="125000"/>
              </a:lnSpc>
              <a:buFont typeface="Wingdings" panose="05000000000000000000" pitchFamily="2" charset="2"/>
              <a:buChar char="à"/>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Plot centric story generation guided by story corpus</a:t>
            </a:r>
          </a:p>
          <a:p>
            <a:pPr marL="1200150" lvl="2" indent="-285750">
              <a:lnSpc>
                <a:spcPct val="125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sym typeface="Times New Roman" panose="02020603050405020304" pitchFamily="18" charset="0"/>
              </a:rPr>
              <a:t>skip-thought vectors(</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Kiros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2015)</a:t>
            </a:r>
          </a:p>
          <a:p>
            <a:pPr marL="1200150" lvl="2" indent="-285750">
              <a:lnSpc>
                <a:spcPct val="125000"/>
              </a:lnSpc>
              <a:buFont typeface="Arial" panose="020B0604020202020204" pitchFamily="34" charset="0"/>
              <a:buChar char="•"/>
            </a:pP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CaTeRS</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a:t>
            </a:r>
            <a:r>
              <a:rPr lang="en-US" altLang="zh-CN" err="1">
                <a:latin typeface="Times New Roman" panose="02020603050405020304" pitchFamily="18" charset="0"/>
                <a:cs typeface="Times New Roman" panose="02020603050405020304" pitchFamily="18" charset="0"/>
                <a:sym typeface="Times New Roman" panose="02020603050405020304" pitchFamily="18" charset="0"/>
              </a:rPr>
              <a:t>Mostafazadeh</a:t>
            </a:r>
            <a:r>
              <a:rPr lang="en-US" altLang="zh-CN">
                <a:latin typeface="Times New Roman" panose="02020603050405020304" pitchFamily="18" charset="0"/>
                <a:cs typeface="Times New Roman" panose="02020603050405020304" pitchFamily="18" charset="0"/>
                <a:sym typeface="Times New Roman" panose="02020603050405020304" pitchFamily="18" charset="0"/>
              </a:rPr>
              <a:t>, 2016)</a:t>
            </a: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a:p>
            <a:pPr lvl="1">
              <a:lnSpc>
                <a:spcPct val="125000"/>
              </a:lnSpc>
              <a:buClr>
                <a:srgbClr val="C00000"/>
              </a:buClr>
            </a:pPr>
            <a:endParaRPr lang="en-US" altLang="zh-CN">
              <a:solidFill>
                <a:sysClr val="windowText" lastClr="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28216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3FD18F-2C74-42FA-A189-DD7EA5B107E0}"/>
              </a:ext>
            </a:extLst>
          </p:cNvPr>
          <p:cNvSpPr txBox="1">
            <a:spLocks/>
          </p:cNvSpPr>
          <p:nvPr/>
        </p:nvSpPr>
        <p:spPr>
          <a:xfrm>
            <a:off x="158304" y="-347314"/>
            <a:ext cx="11439336"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Current Situation of Short Narrative Creation</a:t>
            </a:r>
            <a:endParaRPr kumimoji="0" lang="en-US" altLang="zh-CN" sz="4300" b="0" i="0" u="none" strike="noStrike" kern="1200" cap="none" spc="-50" normalizeH="0" baseline="0" noProof="0">
              <a:ln>
                <a:noFill/>
              </a:ln>
              <a:solidFill>
                <a:sysClr val="windowText" lastClr="000000"/>
              </a:solidFill>
              <a:effectLst/>
              <a:uLnTx/>
              <a:uFillTx/>
              <a:latin typeface="Times New Roman" panose="02020603050405020304" pitchFamily="18" charset="0"/>
              <a:ea typeface="等线 Light" panose="02010600030101010101" pitchFamily="2" charset="-122"/>
              <a:cs typeface="Times New Roman" panose="02020603050405020304" pitchFamily="18" charset="0"/>
              <a:sym typeface="Times New Roman" panose="02020603050405020304" pitchFamily="18" charset="0"/>
            </a:endParaRPr>
          </a:p>
        </p:txBody>
      </p:sp>
      <p:sp>
        <p:nvSpPr>
          <p:cNvPr id="5" name="TextBox 4">
            <a:extLst>
              <a:ext uri="{FF2B5EF4-FFF2-40B4-BE49-F238E27FC236}">
                <a16:creationId xmlns:a16="http://schemas.microsoft.com/office/drawing/2014/main" id="{D9A29F1E-E7D8-4A6E-BF6D-73E3C1663636}"/>
              </a:ext>
            </a:extLst>
          </p:cNvPr>
          <p:cNvSpPr txBox="1"/>
          <p:nvPr/>
        </p:nvSpPr>
        <p:spPr>
          <a:xfrm>
            <a:off x="-239798" y="919997"/>
            <a:ext cx="8452226" cy="40011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a:ln>
                  <a:noFill/>
                </a:ln>
                <a:solidFill>
                  <a:srgbClr val="C0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Times New Roman" panose="02020603050405020304" pitchFamily="18" charset="0"/>
              </a:rPr>
              <a:t>Dataset Format &amp; Story Generation Process</a:t>
            </a:r>
          </a:p>
        </p:txBody>
      </p:sp>
      <p:sp>
        <p:nvSpPr>
          <p:cNvPr id="120" name="Rectangle 119">
            <a:extLst>
              <a:ext uri="{FF2B5EF4-FFF2-40B4-BE49-F238E27FC236}">
                <a16:creationId xmlns:a16="http://schemas.microsoft.com/office/drawing/2014/main" id="{B594A272-CE1C-4E74-B608-C4C3756464BE}"/>
              </a:ext>
            </a:extLst>
          </p:cNvPr>
          <p:cNvSpPr/>
          <p:nvPr/>
        </p:nvSpPr>
        <p:spPr>
          <a:xfrm>
            <a:off x="11403623" y="0"/>
            <a:ext cx="788377"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sym typeface="Times New Roman" panose="02020603050405020304" pitchFamily="18" charset="0"/>
            </a:endParaRPr>
          </a:p>
        </p:txBody>
      </p:sp>
      <p:sp>
        <p:nvSpPr>
          <p:cNvPr id="3" name="Rectangle 2">
            <a:extLst>
              <a:ext uri="{FF2B5EF4-FFF2-40B4-BE49-F238E27FC236}">
                <a16:creationId xmlns:a16="http://schemas.microsoft.com/office/drawing/2014/main" id="{70E825C9-7F00-33F1-3BDF-D5D397E225BE}"/>
              </a:ext>
            </a:extLst>
          </p:cNvPr>
          <p:cNvSpPr/>
          <p:nvPr/>
        </p:nvSpPr>
        <p:spPr>
          <a:xfrm>
            <a:off x="6600670" y="4444346"/>
            <a:ext cx="3715307" cy="1397977"/>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EBED1931-52FC-A761-3B32-D3E2BF1DD11B}"/>
              </a:ext>
            </a:extLst>
          </p:cNvPr>
          <p:cNvSpPr/>
          <p:nvPr/>
        </p:nvSpPr>
        <p:spPr>
          <a:xfrm>
            <a:off x="6600670" y="2708856"/>
            <a:ext cx="3715307" cy="1463009"/>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3ED6751-75E7-179C-7771-7E9A1331F3E8}"/>
              </a:ext>
            </a:extLst>
          </p:cNvPr>
          <p:cNvSpPr/>
          <p:nvPr/>
        </p:nvSpPr>
        <p:spPr>
          <a:xfrm>
            <a:off x="6679800" y="4589172"/>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1" name="Rectangle 10">
            <a:extLst>
              <a:ext uri="{FF2B5EF4-FFF2-40B4-BE49-F238E27FC236}">
                <a16:creationId xmlns:a16="http://schemas.microsoft.com/office/drawing/2014/main" id="{81226FC7-B920-2FBE-8EEC-018A902BDA57}"/>
              </a:ext>
            </a:extLst>
          </p:cNvPr>
          <p:cNvSpPr/>
          <p:nvPr/>
        </p:nvSpPr>
        <p:spPr>
          <a:xfrm>
            <a:off x="6758930" y="4733998"/>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2" name="Rectangle 11">
            <a:extLst>
              <a:ext uri="{FF2B5EF4-FFF2-40B4-BE49-F238E27FC236}">
                <a16:creationId xmlns:a16="http://schemas.microsoft.com/office/drawing/2014/main" id="{B299FCA8-CCC1-46F9-D98C-D14BD488DD09}"/>
              </a:ext>
            </a:extLst>
          </p:cNvPr>
          <p:cNvSpPr/>
          <p:nvPr/>
        </p:nvSpPr>
        <p:spPr>
          <a:xfrm>
            <a:off x="6838060" y="4861652"/>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3" name="Rectangle 12">
            <a:extLst>
              <a:ext uri="{FF2B5EF4-FFF2-40B4-BE49-F238E27FC236}">
                <a16:creationId xmlns:a16="http://schemas.microsoft.com/office/drawing/2014/main" id="{EA6F188A-7F50-7B6E-63D6-4FA697173411}"/>
              </a:ext>
            </a:extLst>
          </p:cNvPr>
          <p:cNvSpPr/>
          <p:nvPr/>
        </p:nvSpPr>
        <p:spPr>
          <a:xfrm>
            <a:off x="6917190" y="4956590"/>
            <a:ext cx="3258398" cy="373487"/>
          </a:xfrm>
          <a:prstGeom prst="rect">
            <a:avLst/>
          </a:prstGeom>
          <a:solidFill>
            <a:srgbClr val="FF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a:t>
            </a:r>
            <a:endParaRPr lang="zh-CN" altLang="en-US">
              <a:solidFill>
                <a:sysClr val="windowText" lastClr="000000"/>
              </a:solidFill>
            </a:endParaRPr>
          </a:p>
        </p:txBody>
      </p:sp>
      <p:sp>
        <p:nvSpPr>
          <p:cNvPr id="14" name="TextBox 13">
            <a:extLst>
              <a:ext uri="{FF2B5EF4-FFF2-40B4-BE49-F238E27FC236}">
                <a16:creationId xmlns:a16="http://schemas.microsoft.com/office/drawing/2014/main" id="{557A4164-8EE5-3B72-2871-646C1FC11E99}"/>
              </a:ext>
            </a:extLst>
          </p:cNvPr>
          <p:cNvSpPr txBox="1"/>
          <p:nvPr/>
        </p:nvSpPr>
        <p:spPr>
          <a:xfrm>
            <a:off x="7477926" y="5380903"/>
            <a:ext cx="1960793" cy="369332"/>
          </a:xfrm>
          <a:prstGeom prst="rect">
            <a:avLst/>
          </a:prstGeom>
          <a:noFill/>
        </p:spPr>
        <p:txBody>
          <a:bodyPr wrap="none" rtlCol="0">
            <a:spAutoFit/>
          </a:bodyPr>
          <a:lstStyle/>
          <a:p>
            <a:r>
              <a:rPr lang="en-US" altLang="zh-CN" b="1">
                <a:solidFill>
                  <a:schemeClr val="bg1"/>
                </a:solidFill>
                <a:latin typeface="Times New Roman" panose="02020603050405020304" pitchFamily="18" charset="0"/>
                <a:cs typeface="Times New Roman" panose="02020603050405020304" pitchFamily="18" charset="0"/>
              </a:rPr>
              <a:t>Generated Stories</a:t>
            </a:r>
            <a:endParaRPr lang="zh-CN" altLang="en-US"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16CD0279-5B10-C56F-3C4F-F1D709B36235}"/>
              </a:ext>
            </a:extLst>
          </p:cNvPr>
          <p:cNvSpPr/>
          <p:nvPr/>
        </p:nvSpPr>
        <p:spPr>
          <a:xfrm>
            <a:off x="8515330" y="1490493"/>
            <a:ext cx="1770598" cy="59658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rPr>
              <a:t>User Suggestion</a:t>
            </a:r>
            <a:endParaRPr lang="zh-CN" altLang="en-US" b="1">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A805ED74-183C-EA7B-C0FD-641BAE2AC2BB}"/>
              </a:ext>
            </a:extLst>
          </p:cNvPr>
          <p:cNvSpPr/>
          <p:nvPr/>
        </p:nvSpPr>
        <p:spPr>
          <a:xfrm>
            <a:off x="6600670" y="1490492"/>
            <a:ext cx="1770598" cy="596586"/>
          </a:xfrm>
          <a:prstGeom prst="rect">
            <a:avLst/>
          </a:prstGeom>
          <a:solidFill>
            <a:schemeClr val="tx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pitchFamily="18" charset="0"/>
                <a:cs typeface="Times New Roman" panose="02020603050405020304" pitchFamily="18" charset="0"/>
              </a:rPr>
              <a:t>Automated Suggester</a:t>
            </a:r>
            <a:endParaRPr lang="zh-CN" altLang="en-US" b="1">
              <a:latin typeface="Times New Roman" panose="02020603050405020304" pitchFamily="18" charset="0"/>
              <a:cs typeface="Times New Roman" panose="02020603050405020304" pitchFamily="18" charset="0"/>
            </a:endParaRPr>
          </a:p>
        </p:txBody>
      </p:sp>
      <p:cxnSp>
        <p:nvCxnSpPr>
          <p:cNvPr id="21" name="Connector: Elbow 20">
            <a:extLst>
              <a:ext uri="{FF2B5EF4-FFF2-40B4-BE49-F238E27FC236}">
                <a16:creationId xmlns:a16="http://schemas.microsoft.com/office/drawing/2014/main" id="{E044C740-2C5F-7B15-5BAF-75D7DD59A061}"/>
              </a:ext>
            </a:extLst>
          </p:cNvPr>
          <p:cNvCxnSpPr>
            <a:cxnSpLocks/>
            <a:stCxn id="17" idx="2"/>
            <a:endCxn id="8" idx="0"/>
          </p:cNvCxnSpPr>
          <p:nvPr/>
        </p:nvCxnSpPr>
        <p:spPr>
          <a:xfrm rot="16200000" flipH="1">
            <a:off x="7661257" y="1911789"/>
            <a:ext cx="621778" cy="97235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A90621-7CF9-CD56-80B4-10ADB97E5AD5}"/>
              </a:ext>
            </a:extLst>
          </p:cNvPr>
          <p:cNvCxnSpPr>
            <a:cxnSpLocks/>
            <a:stCxn id="16" idx="2"/>
            <a:endCxn id="8" idx="0"/>
          </p:cNvCxnSpPr>
          <p:nvPr/>
        </p:nvCxnSpPr>
        <p:spPr>
          <a:xfrm rot="5400000">
            <a:off x="8618589" y="1926815"/>
            <a:ext cx="621777" cy="94230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E38D73-58A7-3B43-4B0C-BBCDFFDF24EA}"/>
              </a:ext>
            </a:extLst>
          </p:cNvPr>
          <p:cNvCxnSpPr>
            <a:cxnSpLocks/>
            <a:stCxn id="8" idx="2"/>
            <a:endCxn id="3" idx="0"/>
          </p:cNvCxnSpPr>
          <p:nvPr/>
        </p:nvCxnSpPr>
        <p:spPr>
          <a:xfrm>
            <a:off x="8458324" y="4171865"/>
            <a:ext cx="0" cy="2724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75F5196-611F-668A-63A6-30EB28E5CA45}"/>
              </a:ext>
            </a:extLst>
          </p:cNvPr>
          <p:cNvSpPr txBox="1"/>
          <p:nvPr/>
        </p:nvSpPr>
        <p:spPr>
          <a:xfrm>
            <a:off x="6749830" y="3802533"/>
            <a:ext cx="3416658" cy="369332"/>
          </a:xfrm>
          <a:prstGeom prst="rect">
            <a:avLst/>
          </a:prstGeom>
          <a:noFill/>
        </p:spPr>
        <p:txBody>
          <a:bodyPr wrap="square">
            <a:spAutoFit/>
          </a:bodyPr>
          <a:lstStyle/>
          <a:p>
            <a:pPr algn="ctr"/>
            <a:r>
              <a:rPr lang="en-US" altLang="zh-CN" b="1">
                <a:solidFill>
                  <a:schemeClr val="bg1"/>
                </a:solidFill>
                <a:latin typeface="Times New Roman" panose="02020603050405020304" pitchFamily="18" charset="0"/>
                <a:cs typeface="Times New Roman" panose="02020603050405020304" pitchFamily="18" charset="0"/>
              </a:rPr>
              <a:t>Prompt + Language Model</a:t>
            </a:r>
            <a:endParaRPr lang="zh-CN" altLang="en-US"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221517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5544</Words>
  <Application>Microsoft Office PowerPoint</Application>
  <PresentationFormat>Widescreen</PresentationFormat>
  <Paragraphs>806</Paragraphs>
  <Slides>26</Slides>
  <Notes>26</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等线</vt:lpstr>
      <vt:lpstr>Calibri</vt:lpstr>
      <vt:lpstr>Cambria Math</vt:lpstr>
      <vt:lpstr>IBM Plex Mono</vt:lpstr>
      <vt:lpstr>Wingdings 2</vt:lpstr>
      <vt:lpstr>1_Office Theme</vt:lpstr>
      <vt:lpstr>Visual Story Generation Based on Emotional and Keyword Scheme</vt:lpstr>
      <vt:lpstr>Visual Story Generation Based on Emotional and Keyword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Story Generation Based on Emotional and Keyword Scheme</dc:title>
  <dc:creator>Yuetian Chen</dc:creator>
  <cp:keywords>CSCI 4968</cp:keywords>
  <cp:lastModifiedBy>real Johnson</cp:lastModifiedBy>
  <cp:revision>1</cp:revision>
  <dcterms:created xsi:type="dcterms:W3CDTF">2021-08-03T11:45:31Z</dcterms:created>
  <dcterms:modified xsi:type="dcterms:W3CDTF">2023-04-23T02:19:48Z</dcterms:modified>
</cp:coreProperties>
</file>